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
  </p:notesMasterIdLst>
  <p:sldIdLst>
    <p:sldId id="257" r:id="rId2"/>
    <p:sldId id="258" r:id="rId3"/>
    <p:sldId id="261" r:id="rId4"/>
    <p:sldId id="262" r:id="rId5"/>
    <p:sldId id="263" r:id="rId6"/>
    <p:sldId id="270" r:id="rId7"/>
    <p:sldId id="271" r:id="rId8"/>
    <p:sldId id="269"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6" autoAdjust="0"/>
    <p:restoredTop sz="94660"/>
  </p:normalViewPr>
  <p:slideViewPr>
    <p:cSldViewPr snapToGrid="0">
      <p:cViewPr varScale="1">
        <p:scale>
          <a:sx n="85" d="100"/>
          <a:sy n="85" d="100"/>
        </p:scale>
        <p:origin x="96" y="4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C3DFF-2BB2-4053-A526-2490B792D5B3}"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64B00-7718-497F-B6D6-488DEA9AF927}" type="slidenum">
              <a:rPr lang="en-US" smtClean="0"/>
              <a:t>‹#›</a:t>
            </a:fld>
            <a:endParaRPr lang="en-US"/>
          </a:p>
        </p:txBody>
      </p:sp>
    </p:spTree>
    <p:extLst>
      <p:ext uri="{BB962C8B-B14F-4D97-AF65-F5344CB8AC3E}">
        <p14:creationId xmlns:p14="http://schemas.microsoft.com/office/powerpoint/2010/main" val="228986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7C99-9DA4-2190-F281-D7424031A0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923A0B-8E8B-5218-37E7-6B2AB2D06C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74A9B06-C4A0-A9D0-C982-B3155203782D}"/>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088E9825-C160-347B-8C93-84E97A71228E}"/>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3C706EAC-4EC0-F750-6BC1-42D104347B1A}"/>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2569870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18CC4-6400-853E-2712-BE131DECCD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97947E-5317-4D15-62A2-FB8B6B8272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7AF0C-166C-13D3-7A02-39766EF1EF51}"/>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43D67959-CCB0-4417-1233-ABC7A4F30684}"/>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5533939D-CB65-9FC5-1D31-A5FFE197CDDA}"/>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2908561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04624-0A9A-DE58-6679-0A550E6F17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D8F4258-D289-0FD6-64C4-6BAC2C4616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69B524-8FD7-2BC9-160C-86877BDDB72E}"/>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53C1675C-93C7-5120-0824-03D2B709A9FC}"/>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1AC3B65A-760A-EB46-BA32-1FACD6D6B786}"/>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1921136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4CC3-F216-7508-54A3-C5ACCB51E6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EF8413-6872-FA40-04CC-DBC1669642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5DF574-1EE7-D06E-4F94-BCCBA3BA52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577B23-4394-84C7-741B-46723ADF134D}"/>
              </a:ext>
            </a:extLst>
          </p:cNvPr>
          <p:cNvSpPr>
            <a:spLocks noGrp="1"/>
          </p:cNvSpPr>
          <p:nvPr>
            <p:ph type="dt" sz="half" idx="10"/>
          </p:nvPr>
        </p:nvSpPr>
        <p:spPr/>
        <p:txBody>
          <a:bodyPr/>
          <a:lstStyle/>
          <a:p>
            <a:r>
              <a:rPr lang="en-US"/>
              <a:t>10/1/2026</a:t>
            </a:r>
          </a:p>
        </p:txBody>
      </p:sp>
      <p:sp>
        <p:nvSpPr>
          <p:cNvPr id="6" name="Footer Placeholder 5">
            <a:extLst>
              <a:ext uri="{FF2B5EF4-FFF2-40B4-BE49-F238E27FC236}">
                <a16:creationId xmlns:a16="http://schemas.microsoft.com/office/drawing/2014/main" id="{30C3CECF-594F-E0FF-D3BA-2F6D44E08D47}"/>
              </a:ext>
            </a:extLst>
          </p:cNvPr>
          <p:cNvSpPr>
            <a:spLocks noGrp="1"/>
          </p:cNvSpPr>
          <p:nvPr>
            <p:ph type="ftr" sz="quarter" idx="11"/>
          </p:nvPr>
        </p:nvSpPr>
        <p:spPr/>
        <p:txBody>
          <a:bodyPr/>
          <a:lstStyle/>
          <a:p>
            <a:r>
              <a:rPr lang="en-US"/>
              <a:t>© 2026 by Norbert Doerry                                                                                  This work is licensed via: CC BY 4.0</a:t>
            </a:r>
          </a:p>
        </p:txBody>
      </p:sp>
      <p:sp>
        <p:nvSpPr>
          <p:cNvPr id="7" name="Slide Number Placeholder 6">
            <a:extLst>
              <a:ext uri="{FF2B5EF4-FFF2-40B4-BE49-F238E27FC236}">
                <a16:creationId xmlns:a16="http://schemas.microsoft.com/office/drawing/2014/main" id="{5271DCC2-952E-710E-83A3-120F83BF061A}"/>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2508769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959A-1E60-88E3-12A6-E747F3AFEA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063AC01-9DCF-BBB3-B089-27EB036988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F32DD9-FC55-1A10-7C03-A0CDC69831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B6F509-3153-28CA-1082-A5D223CE59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3F6C0F-46FC-70E2-09B4-4153BE137E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7C965E-096C-366A-466E-9F73248CEAA1}"/>
              </a:ext>
            </a:extLst>
          </p:cNvPr>
          <p:cNvSpPr>
            <a:spLocks noGrp="1"/>
          </p:cNvSpPr>
          <p:nvPr>
            <p:ph type="dt" sz="half" idx="10"/>
          </p:nvPr>
        </p:nvSpPr>
        <p:spPr/>
        <p:txBody>
          <a:bodyPr/>
          <a:lstStyle/>
          <a:p>
            <a:r>
              <a:rPr lang="en-US"/>
              <a:t>10/1/2026</a:t>
            </a:r>
          </a:p>
        </p:txBody>
      </p:sp>
      <p:sp>
        <p:nvSpPr>
          <p:cNvPr id="8" name="Footer Placeholder 7">
            <a:extLst>
              <a:ext uri="{FF2B5EF4-FFF2-40B4-BE49-F238E27FC236}">
                <a16:creationId xmlns:a16="http://schemas.microsoft.com/office/drawing/2014/main" id="{187EE2D0-FBBA-AEA4-5EBF-DBEAFD92D2AD}"/>
              </a:ext>
            </a:extLst>
          </p:cNvPr>
          <p:cNvSpPr>
            <a:spLocks noGrp="1"/>
          </p:cNvSpPr>
          <p:nvPr>
            <p:ph type="ftr" sz="quarter" idx="11"/>
          </p:nvPr>
        </p:nvSpPr>
        <p:spPr/>
        <p:txBody>
          <a:bodyPr/>
          <a:lstStyle/>
          <a:p>
            <a:r>
              <a:rPr lang="en-US"/>
              <a:t>© 2026 by Norbert Doerry                                                                                  This work is licensed via: CC BY 4.0</a:t>
            </a:r>
          </a:p>
        </p:txBody>
      </p:sp>
      <p:sp>
        <p:nvSpPr>
          <p:cNvPr id="9" name="Slide Number Placeholder 8">
            <a:extLst>
              <a:ext uri="{FF2B5EF4-FFF2-40B4-BE49-F238E27FC236}">
                <a16:creationId xmlns:a16="http://schemas.microsoft.com/office/drawing/2014/main" id="{B7DB73D0-4AC2-7B5E-454E-2AA133760DD6}"/>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453339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A07EA-B6E2-A900-E569-F9AB7598B8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1D3FB4-85A4-BC59-7B1C-1BF1B5372154}"/>
              </a:ext>
            </a:extLst>
          </p:cNvPr>
          <p:cNvSpPr>
            <a:spLocks noGrp="1"/>
          </p:cNvSpPr>
          <p:nvPr>
            <p:ph type="dt" sz="half" idx="10"/>
          </p:nvPr>
        </p:nvSpPr>
        <p:spPr/>
        <p:txBody>
          <a:bodyPr/>
          <a:lstStyle/>
          <a:p>
            <a:r>
              <a:rPr lang="en-US"/>
              <a:t>10/1/2026</a:t>
            </a:r>
          </a:p>
        </p:txBody>
      </p:sp>
      <p:sp>
        <p:nvSpPr>
          <p:cNvPr id="4" name="Footer Placeholder 3">
            <a:extLst>
              <a:ext uri="{FF2B5EF4-FFF2-40B4-BE49-F238E27FC236}">
                <a16:creationId xmlns:a16="http://schemas.microsoft.com/office/drawing/2014/main" id="{6C1DB1A4-CA63-70FA-68F4-A93A17068891}"/>
              </a:ext>
            </a:extLst>
          </p:cNvPr>
          <p:cNvSpPr>
            <a:spLocks noGrp="1"/>
          </p:cNvSpPr>
          <p:nvPr>
            <p:ph type="ftr" sz="quarter" idx="11"/>
          </p:nvPr>
        </p:nvSpPr>
        <p:spPr/>
        <p:txBody>
          <a:bodyPr/>
          <a:lstStyle/>
          <a:p>
            <a:r>
              <a:rPr lang="en-US"/>
              <a:t>© 2026 by Norbert Doerry                                                                                  This work is licensed via: CC BY 4.0</a:t>
            </a:r>
          </a:p>
        </p:txBody>
      </p:sp>
      <p:sp>
        <p:nvSpPr>
          <p:cNvPr id="5" name="Slide Number Placeholder 4">
            <a:extLst>
              <a:ext uri="{FF2B5EF4-FFF2-40B4-BE49-F238E27FC236}">
                <a16:creationId xmlns:a16="http://schemas.microsoft.com/office/drawing/2014/main" id="{D42765C1-4F23-3E24-4A17-F898E50C728B}"/>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3697898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2DB13B-7688-9805-F507-16226BCBF170}"/>
              </a:ext>
            </a:extLst>
          </p:cNvPr>
          <p:cNvSpPr>
            <a:spLocks noGrp="1"/>
          </p:cNvSpPr>
          <p:nvPr>
            <p:ph type="dt" sz="half" idx="10"/>
          </p:nvPr>
        </p:nvSpPr>
        <p:spPr/>
        <p:txBody>
          <a:bodyPr/>
          <a:lstStyle/>
          <a:p>
            <a:r>
              <a:rPr lang="en-US"/>
              <a:t>10/1/2026</a:t>
            </a:r>
          </a:p>
        </p:txBody>
      </p:sp>
      <p:sp>
        <p:nvSpPr>
          <p:cNvPr id="3" name="Footer Placeholder 2">
            <a:extLst>
              <a:ext uri="{FF2B5EF4-FFF2-40B4-BE49-F238E27FC236}">
                <a16:creationId xmlns:a16="http://schemas.microsoft.com/office/drawing/2014/main" id="{9970AC75-7586-E065-B74E-23D8A9EFFABF}"/>
              </a:ext>
            </a:extLst>
          </p:cNvPr>
          <p:cNvSpPr>
            <a:spLocks noGrp="1"/>
          </p:cNvSpPr>
          <p:nvPr>
            <p:ph type="ftr" sz="quarter" idx="11"/>
          </p:nvPr>
        </p:nvSpPr>
        <p:spPr/>
        <p:txBody>
          <a:bodyPr/>
          <a:lstStyle/>
          <a:p>
            <a:r>
              <a:rPr lang="en-US"/>
              <a:t>© 2026 by Norbert Doerry                                                                                  This work is licensed via: CC BY 4.0</a:t>
            </a:r>
          </a:p>
        </p:txBody>
      </p:sp>
      <p:sp>
        <p:nvSpPr>
          <p:cNvPr id="4" name="Slide Number Placeholder 3">
            <a:extLst>
              <a:ext uri="{FF2B5EF4-FFF2-40B4-BE49-F238E27FC236}">
                <a16:creationId xmlns:a16="http://schemas.microsoft.com/office/drawing/2014/main" id="{25212A63-4BE8-39E3-4CD1-985DACD7F197}"/>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2806858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9C4BE-8DDC-1275-15E8-53F6F64920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86C3D3-2F3E-074C-B3FE-940E08A0C7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ECDC4C-9777-2EE7-FDAB-85AEEDD80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4FE253-0208-0C22-0FEB-D8EB77ECAAB0}"/>
              </a:ext>
            </a:extLst>
          </p:cNvPr>
          <p:cNvSpPr>
            <a:spLocks noGrp="1"/>
          </p:cNvSpPr>
          <p:nvPr>
            <p:ph type="dt" sz="half" idx="10"/>
          </p:nvPr>
        </p:nvSpPr>
        <p:spPr/>
        <p:txBody>
          <a:bodyPr/>
          <a:lstStyle/>
          <a:p>
            <a:r>
              <a:rPr lang="en-US"/>
              <a:t>10/1/2026</a:t>
            </a:r>
          </a:p>
        </p:txBody>
      </p:sp>
      <p:sp>
        <p:nvSpPr>
          <p:cNvPr id="6" name="Footer Placeholder 5">
            <a:extLst>
              <a:ext uri="{FF2B5EF4-FFF2-40B4-BE49-F238E27FC236}">
                <a16:creationId xmlns:a16="http://schemas.microsoft.com/office/drawing/2014/main" id="{22E4F0C5-3E8D-97F9-675A-1B0A95256159}"/>
              </a:ext>
            </a:extLst>
          </p:cNvPr>
          <p:cNvSpPr>
            <a:spLocks noGrp="1"/>
          </p:cNvSpPr>
          <p:nvPr>
            <p:ph type="ftr" sz="quarter" idx="11"/>
          </p:nvPr>
        </p:nvSpPr>
        <p:spPr/>
        <p:txBody>
          <a:bodyPr/>
          <a:lstStyle/>
          <a:p>
            <a:r>
              <a:rPr lang="en-US"/>
              <a:t>© 2026 by Norbert Doerry                                                                                  This work is licensed via: CC BY 4.0</a:t>
            </a:r>
          </a:p>
        </p:txBody>
      </p:sp>
      <p:sp>
        <p:nvSpPr>
          <p:cNvPr id="7" name="Slide Number Placeholder 6">
            <a:extLst>
              <a:ext uri="{FF2B5EF4-FFF2-40B4-BE49-F238E27FC236}">
                <a16:creationId xmlns:a16="http://schemas.microsoft.com/office/drawing/2014/main" id="{738B8DDF-B563-10EF-26FF-6BE4A4AB9086}"/>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670526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B94B5-74A6-AA70-5057-1B1D04E966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1EB151-CBE9-67F0-6130-B13410F7BE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8696A1-0A82-7521-2D2B-4984ADE50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635186-2F9E-078E-A122-BA42F044F271}"/>
              </a:ext>
            </a:extLst>
          </p:cNvPr>
          <p:cNvSpPr>
            <a:spLocks noGrp="1"/>
          </p:cNvSpPr>
          <p:nvPr>
            <p:ph type="dt" sz="half" idx="10"/>
          </p:nvPr>
        </p:nvSpPr>
        <p:spPr/>
        <p:txBody>
          <a:bodyPr/>
          <a:lstStyle/>
          <a:p>
            <a:r>
              <a:rPr lang="en-US"/>
              <a:t>10/1/2026</a:t>
            </a:r>
          </a:p>
        </p:txBody>
      </p:sp>
      <p:sp>
        <p:nvSpPr>
          <p:cNvPr id="6" name="Footer Placeholder 5">
            <a:extLst>
              <a:ext uri="{FF2B5EF4-FFF2-40B4-BE49-F238E27FC236}">
                <a16:creationId xmlns:a16="http://schemas.microsoft.com/office/drawing/2014/main" id="{7DCA6DD4-64A8-6261-D5E1-485F9CA2B0FE}"/>
              </a:ext>
            </a:extLst>
          </p:cNvPr>
          <p:cNvSpPr>
            <a:spLocks noGrp="1"/>
          </p:cNvSpPr>
          <p:nvPr>
            <p:ph type="ftr" sz="quarter" idx="11"/>
          </p:nvPr>
        </p:nvSpPr>
        <p:spPr/>
        <p:txBody>
          <a:bodyPr/>
          <a:lstStyle/>
          <a:p>
            <a:r>
              <a:rPr lang="en-US"/>
              <a:t>© 2026 by Norbert Doerry                                                                                  This work is licensed via: CC BY 4.0</a:t>
            </a:r>
          </a:p>
        </p:txBody>
      </p:sp>
      <p:sp>
        <p:nvSpPr>
          <p:cNvPr id="7" name="Slide Number Placeholder 6">
            <a:extLst>
              <a:ext uri="{FF2B5EF4-FFF2-40B4-BE49-F238E27FC236}">
                <a16:creationId xmlns:a16="http://schemas.microsoft.com/office/drawing/2014/main" id="{E2F81408-CD0E-68ED-060A-5EFD9168753C}"/>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4249801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AAF06-04D3-D321-5354-7DE99779A0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DA5001-C7E2-591B-FA88-E7352AD9CE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2949CD-D8A7-CCDB-B00A-D018145DF176}"/>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6ECA90EB-80FC-12DB-5D9D-79FEE4DC366F}"/>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B2EEAAAF-CDD6-A3AF-94C2-05464EA2C577}"/>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2346016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F4861DA-534B-C3BB-478B-4DEFE7AB03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51B8A6-A62A-D8CF-03F1-CAFF8B10D4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D4714-3680-89BB-8585-2A6D7172F221}"/>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EA8B3F73-79D1-F9EE-F2BD-B0686E66521C}"/>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720FCCC9-B4D3-012B-261B-902FCF24631D}"/>
              </a:ext>
            </a:extLst>
          </p:cNvPr>
          <p:cNvSpPr>
            <a:spLocks noGrp="1"/>
          </p:cNvSpPr>
          <p:nvPr>
            <p:ph type="sldNum" sz="quarter" idx="12"/>
          </p:nvPr>
        </p:nvSpPr>
        <p:spPr/>
        <p:txBody>
          <a:bodyPr/>
          <a:lstStyle/>
          <a:p>
            <a:fld id="{13E3B7D2-2C23-477A-B7E5-64419E75BE45}" type="slidenum">
              <a:rPr lang="en-US" smtClean="0"/>
              <a:t>‹#›</a:t>
            </a:fld>
            <a:endParaRPr lang="en-US"/>
          </a:p>
        </p:txBody>
      </p:sp>
    </p:spTree>
    <p:extLst>
      <p:ext uri="{BB962C8B-B14F-4D97-AF65-F5344CB8AC3E}">
        <p14:creationId xmlns:p14="http://schemas.microsoft.com/office/powerpoint/2010/main" val="349946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80195E-FB59-672E-5BAF-9A232FD51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47BBB7-754A-9617-4F0F-D13CE593E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4B265C-1285-27D1-6301-57675008F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10/1/2026</a:t>
            </a:r>
          </a:p>
        </p:txBody>
      </p:sp>
      <p:sp>
        <p:nvSpPr>
          <p:cNvPr id="5" name="Footer Placeholder 4">
            <a:extLst>
              <a:ext uri="{FF2B5EF4-FFF2-40B4-BE49-F238E27FC236}">
                <a16:creationId xmlns:a16="http://schemas.microsoft.com/office/drawing/2014/main" id="{13DDA91B-C8F3-35E0-9C9F-67944859F3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DDAF70E4-1957-E67E-1A4E-05B0FD57E6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E3B7D2-2C23-477A-B7E5-64419E75BE45}" type="slidenum">
              <a:rPr lang="en-US" smtClean="0"/>
              <a:t>‹#›</a:t>
            </a:fld>
            <a:endParaRPr lang="en-US"/>
          </a:p>
        </p:txBody>
      </p:sp>
    </p:spTree>
    <p:extLst>
      <p:ext uri="{BB962C8B-B14F-4D97-AF65-F5344CB8AC3E}">
        <p14:creationId xmlns:p14="http://schemas.microsoft.com/office/powerpoint/2010/main" val="30452447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doerry.org/norbert/MarineElectricalPowerSystems/index.htm" TargetMode="Externa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2C01C-FF08-0435-57C1-318B51A8A5AE}"/>
              </a:ext>
            </a:extLst>
          </p:cNvPr>
          <p:cNvSpPr>
            <a:spLocks noGrp="1"/>
          </p:cNvSpPr>
          <p:nvPr>
            <p:ph type="ctrTitle"/>
          </p:nvPr>
        </p:nvSpPr>
        <p:spPr>
          <a:xfrm>
            <a:off x="920452" y="2272275"/>
            <a:ext cx="9841230" cy="2387600"/>
          </a:xfrm>
        </p:spPr>
        <p:txBody>
          <a:bodyPr anchor="ctr">
            <a:noAutofit/>
          </a:bodyPr>
          <a:lstStyle/>
          <a:p>
            <a:r>
              <a:rPr lang="en-US" sz="4400" dirty="0">
                <a:latin typeface="Arial" panose="020B0604020202020204" pitchFamily="34" charset="0"/>
                <a:cs typeface="Arial" panose="020B0604020202020204" pitchFamily="34" charset="0"/>
              </a:rPr>
              <a:t>Power System Survivability</a:t>
            </a:r>
            <a:br>
              <a:rPr lang="en-US" sz="4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Ship Electrical Distribution System Design</a:t>
            </a:r>
            <a:br>
              <a:rPr lang="en-US" sz="2400" dirty="0">
                <a:latin typeface="Arial" panose="020B0604020202020204" pitchFamily="34" charset="0"/>
                <a:cs typeface="Arial" panose="020B0604020202020204" pitchFamily="34" charset="0"/>
              </a:rPr>
            </a:br>
            <a:br>
              <a:rPr lang="en-US" sz="2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Revision of October 1, 2026</a:t>
            </a:r>
            <a:endParaRPr lang="en-US" sz="44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8C1640AB-A565-F727-2337-204016324857}"/>
              </a:ext>
            </a:extLst>
          </p:cNvPr>
          <p:cNvSpPr>
            <a:spLocks noGrp="1"/>
          </p:cNvSpPr>
          <p:nvPr>
            <p:ph type="subTitle" idx="1"/>
          </p:nvPr>
        </p:nvSpPr>
        <p:spPr>
          <a:xfrm>
            <a:off x="1524000" y="4910886"/>
            <a:ext cx="8654716" cy="1655762"/>
          </a:xfrm>
        </p:spPr>
        <p:txBody>
          <a:bodyPr/>
          <a:lstStyle/>
          <a:p>
            <a:r>
              <a:rPr lang="en-US" dirty="0"/>
              <a:t>Dr. Norbert Doerry</a:t>
            </a:r>
            <a:br>
              <a:rPr lang="en-US" dirty="0"/>
            </a:br>
            <a:endParaRPr lang="en-US" dirty="0"/>
          </a:p>
        </p:txBody>
      </p:sp>
      <p:sp>
        <p:nvSpPr>
          <p:cNvPr id="6" name="TextBox 5">
            <a:extLst>
              <a:ext uri="{FF2B5EF4-FFF2-40B4-BE49-F238E27FC236}">
                <a16:creationId xmlns:a16="http://schemas.microsoft.com/office/drawing/2014/main" id="{58345E6F-B6B9-9C80-7F87-1F2167CEDE5C}"/>
              </a:ext>
            </a:extLst>
          </p:cNvPr>
          <p:cNvSpPr txBox="1"/>
          <p:nvPr/>
        </p:nvSpPr>
        <p:spPr>
          <a:xfrm>
            <a:off x="2706189" y="5505142"/>
            <a:ext cx="9011194" cy="923330"/>
          </a:xfrm>
          <a:prstGeom prst="rect">
            <a:avLst/>
          </a:prstGeom>
          <a:noFill/>
        </p:spPr>
        <p:txBody>
          <a:bodyPr wrap="square">
            <a:spAutoFit/>
          </a:bodyPr>
          <a:lstStyle/>
          <a:p>
            <a:r>
              <a:rPr lang="en-US" dirty="0">
                <a:hlinkClick r:id="rId2"/>
              </a:rPr>
              <a:t>http://doerry.org/norbert/MarineElectricalPowerSystems/index.htm</a:t>
            </a:r>
            <a:endParaRPr lang="en-US" dirty="0"/>
          </a:p>
          <a:p>
            <a:r>
              <a:rPr lang="en-US" dirty="0"/>
              <a:t>© 2026 by Norbert Doerry</a:t>
            </a:r>
            <a:br>
              <a:rPr lang="en-US" dirty="0"/>
            </a:br>
            <a:r>
              <a:rPr lang="en-US" dirty="0"/>
              <a:t>This work is licensed via: CC BY 4.0   (https://creativecommons.org/)</a:t>
            </a:r>
          </a:p>
        </p:txBody>
      </p:sp>
      <p:pic>
        <p:nvPicPr>
          <p:cNvPr id="7" name="Picture 2">
            <a:extLst>
              <a:ext uri="{FF2B5EF4-FFF2-40B4-BE49-F238E27FC236}">
                <a16:creationId xmlns:a16="http://schemas.microsoft.com/office/drawing/2014/main" id="{E913044E-C0F4-BA34-07EE-457D300581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737359" y="5589416"/>
            <a:ext cx="766933" cy="7302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44A2807-77D8-8DCF-8A1B-1B05995E5B91}"/>
              </a:ext>
            </a:extLst>
          </p:cNvPr>
          <p:cNvPicPr>
            <a:picLocks noChangeAspect="1"/>
          </p:cNvPicPr>
          <p:nvPr/>
        </p:nvPicPr>
        <p:blipFill>
          <a:blip r:embed="rId4"/>
          <a:stretch>
            <a:fillRect/>
          </a:stretch>
        </p:blipFill>
        <p:spPr>
          <a:xfrm>
            <a:off x="814143" y="5589416"/>
            <a:ext cx="766933" cy="766933"/>
          </a:xfrm>
          <a:prstGeom prst="rect">
            <a:avLst/>
          </a:prstGeom>
        </p:spPr>
      </p:pic>
    </p:spTree>
    <p:extLst>
      <p:ext uri="{BB962C8B-B14F-4D97-AF65-F5344CB8AC3E}">
        <p14:creationId xmlns:p14="http://schemas.microsoft.com/office/powerpoint/2010/main" val="3670597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4E37A-1703-6FB9-2575-109AAB2D8426}"/>
              </a:ext>
            </a:extLst>
          </p:cNvPr>
          <p:cNvSpPr>
            <a:spLocks noGrp="1"/>
          </p:cNvSpPr>
          <p:nvPr>
            <p:ph type="title"/>
          </p:nvPr>
        </p:nvSpPr>
        <p:spPr/>
        <p:txBody>
          <a:bodyPr/>
          <a:lstStyle/>
          <a:p>
            <a:r>
              <a:rPr lang="en-US" dirty="0"/>
              <a:t>Essential Questions</a:t>
            </a:r>
          </a:p>
        </p:txBody>
      </p:sp>
      <p:graphicFrame>
        <p:nvGraphicFramePr>
          <p:cNvPr id="6" name="Content Placeholder 5">
            <a:extLst>
              <a:ext uri="{FF2B5EF4-FFF2-40B4-BE49-F238E27FC236}">
                <a16:creationId xmlns:a16="http://schemas.microsoft.com/office/drawing/2014/main" id="{59DB4A07-2102-4C2B-A526-8C77D69B2590}"/>
              </a:ext>
            </a:extLst>
          </p:cNvPr>
          <p:cNvGraphicFramePr>
            <a:graphicFrameLocks noGrp="1"/>
          </p:cNvGraphicFramePr>
          <p:nvPr>
            <p:ph idx="1"/>
            <p:extLst>
              <p:ext uri="{D42A27DB-BD31-4B8C-83A1-F6EECF244321}">
                <p14:modId xmlns:p14="http://schemas.microsoft.com/office/powerpoint/2010/main" val="1367624832"/>
              </p:ext>
            </p:extLst>
          </p:nvPr>
        </p:nvGraphicFramePr>
        <p:xfrm>
          <a:off x="914400" y="1690688"/>
          <a:ext cx="10439400" cy="2743200"/>
        </p:xfrm>
        <a:graphic>
          <a:graphicData uri="http://schemas.openxmlformats.org/drawingml/2006/table">
            <a:tbl>
              <a:tblPr/>
              <a:tblGrid>
                <a:gridCol w="7736305">
                  <a:extLst>
                    <a:ext uri="{9D8B030D-6E8A-4147-A177-3AD203B41FA5}">
                      <a16:colId xmlns:a16="http://schemas.microsoft.com/office/drawing/2014/main" val="136993684"/>
                    </a:ext>
                  </a:extLst>
                </a:gridCol>
                <a:gridCol w="2703095">
                  <a:extLst>
                    <a:ext uri="{9D8B030D-6E8A-4147-A177-3AD203B41FA5}">
                      <a16:colId xmlns:a16="http://schemas.microsoft.com/office/drawing/2014/main" val="3524295997"/>
                    </a:ext>
                  </a:extLst>
                </a:gridCol>
              </a:tblGrid>
              <a:tr h="0">
                <a:tc>
                  <a:txBody>
                    <a:bodyPr/>
                    <a:lstStyle/>
                    <a:p>
                      <a:pPr>
                        <a:buNone/>
                      </a:pPr>
                      <a:r>
                        <a:rPr lang="en-US" sz="2400" dirty="0"/>
                        <a:t>What is a design threat and a design threat outcome?</a:t>
                      </a:r>
                    </a:p>
                  </a:txBody>
                  <a:tcPr anchor="ctr">
                    <a:lnL>
                      <a:noFill/>
                    </a:lnL>
                    <a:lnR>
                      <a:noFill/>
                    </a:lnR>
                    <a:lnT>
                      <a:noFill/>
                    </a:lnT>
                    <a:lnB>
                      <a:noFill/>
                    </a:lnB>
                    <a:noFill/>
                  </a:tcPr>
                </a:tc>
                <a:tc>
                  <a:txBody>
                    <a:bodyPr/>
                    <a:lstStyle/>
                    <a:p>
                      <a:pPr>
                        <a:buNone/>
                      </a:pPr>
                      <a:r>
                        <a:rPr lang="en-US" sz="2400" kern="1200" dirty="0">
                          <a:solidFill>
                            <a:schemeClr val="tx1"/>
                          </a:solidFill>
                          <a:latin typeface="+mn-lt"/>
                          <a:ea typeface="+mn-ea"/>
                          <a:cs typeface="+mn-cs"/>
                        </a:rPr>
                        <a:t>Understand</a:t>
                      </a:r>
                    </a:p>
                  </a:txBody>
                  <a:tcPr anchor="ctr">
                    <a:lnL>
                      <a:noFill/>
                    </a:lnL>
                    <a:lnR>
                      <a:noFill/>
                    </a:lnR>
                    <a:lnT>
                      <a:noFill/>
                    </a:lnT>
                    <a:lnB>
                      <a:noFill/>
                    </a:lnB>
                    <a:noFill/>
                  </a:tcPr>
                </a:tc>
                <a:extLst>
                  <a:ext uri="{0D108BD9-81ED-4DB2-BD59-A6C34878D82A}">
                    <a16:rowId xmlns:a16="http://schemas.microsoft.com/office/drawing/2014/main" val="4208363897"/>
                  </a:ext>
                </a:extLst>
              </a:tr>
              <a:tr h="0">
                <a:tc>
                  <a:txBody>
                    <a:bodyPr/>
                    <a:lstStyle/>
                    <a:p>
                      <a:pPr>
                        <a:buNone/>
                      </a:pPr>
                      <a:r>
                        <a:rPr lang="en-US" sz="2400" dirty="0"/>
                        <a:t>What are the three elements of survivability?</a:t>
                      </a:r>
                    </a:p>
                  </a:txBody>
                  <a:tcPr anchor="ctr">
                    <a:lnL>
                      <a:noFill/>
                    </a:lnL>
                    <a:lnR>
                      <a:noFill/>
                    </a:lnR>
                    <a:lnT>
                      <a:noFill/>
                    </a:lnT>
                    <a:lnB>
                      <a:noFill/>
                    </a:lnB>
                    <a:noFill/>
                  </a:tcPr>
                </a:tc>
                <a:tc>
                  <a:txBody>
                    <a:bodyPr/>
                    <a:lstStyle/>
                    <a:p>
                      <a:pPr>
                        <a:buNone/>
                      </a:pPr>
                      <a:r>
                        <a:rPr lang="en-US" sz="2400" kern="1200" dirty="0">
                          <a:solidFill>
                            <a:schemeClr val="tx1"/>
                          </a:solidFill>
                          <a:latin typeface="+mn-lt"/>
                          <a:ea typeface="+mn-ea"/>
                          <a:cs typeface="+mn-cs"/>
                        </a:rPr>
                        <a:t>Understand</a:t>
                      </a:r>
                    </a:p>
                  </a:txBody>
                  <a:tcPr anchor="ctr">
                    <a:lnL>
                      <a:noFill/>
                    </a:lnL>
                    <a:lnR>
                      <a:noFill/>
                    </a:lnR>
                    <a:lnT>
                      <a:noFill/>
                    </a:lnT>
                    <a:lnB>
                      <a:noFill/>
                    </a:lnB>
                    <a:noFill/>
                  </a:tcPr>
                </a:tc>
                <a:extLst>
                  <a:ext uri="{0D108BD9-81ED-4DB2-BD59-A6C34878D82A}">
                    <a16:rowId xmlns:a16="http://schemas.microsoft.com/office/drawing/2014/main" val="2704461543"/>
                  </a:ext>
                </a:extLst>
              </a:tr>
              <a:tr h="0">
                <a:tc>
                  <a:txBody>
                    <a:bodyPr/>
                    <a:lstStyle/>
                    <a:p>
                      <a:pPr>
                        <a:buNone/>
                      </a:pPr>
                      <a:r>
                        <a:rPr lang="en-US" sz="2400" b="0" i="0" kern="1200" dirty="0">
                          <a:solidFill>
                            <a:schemeClr val="tx1"/>
                          </a:solidFill>
                          <a:effectLst/>
                          <a:latin typeface="+mn-lt"/>
                          <a:ea typeface="+mn-ea"/>
                          <a:cs typeface="+mn-cs"/>
                        </a:rPr>
                        <a:t>What is zonal survivability</a:t>
                      </a:r>
                      <a:r>
                        <a:rPr lang="en-US" sz="2400" kern="1200" dirty="0">
                          <a:solidFill>
                            <a:schemeClr val="tx1"/>
                          </a:solidFill>
                          <a:latin typeface="+mn-lt"/>
                          <a:ea typeface="+mn-ea"/>
                          <a:cs typeface="+mn-cs"/>
                        </a:rPr>
                        <a:t>?</a:t>
                      </a:r>
                    </a:p>
                  </a:txBody>
                  <a:tcPr anchor="ctr">
                    <a:lnL>
                      <a:noFill/>
                    </a:lnL>
                    <a:lnR>
                      <a:noFill/>
                    </a:lnR>
                    <a:lnT>
                      <a:noFill/>
                    </a:lnT>
                    <a:lnB>
                      <a:noFill/>
                    </a:lnB>
                    <a:noFill/>
                  </a:tcPr>
                </a:tc>
                <a:tc>
                  <a:txBody>
                    <a:bodyPr/>
                    <a:lstStyle/>
                    <a:p>
                      <a:pPr>
                        <a:buNone/>
                      </a:pPr>
                      <a:r>
                        <a:rPr lang="en-US" sz="2400" kern="1200" dirty="0">
                          <a:solidFill>
                            <a:schemeClr val="tx1"/>
                          </a:solidFill>
                          <a:latin typeface="+mn-lt"/>
                          <a:ea typeface="+mn-ea"/>
                          <a:cs typeface="+mn-cs"/>
                        </a:rPr>
                        <a:t>Understand</a:t>
                      </a:r>
                    </a:p>
                  </a:txBody>
                  <a:tcPr anchor="ctr">
                    <a:lnL>
                      <a:noFill/>
                    </a:lnL>
                    <a:lnR>
                      <a:noFill/>
                    </a:lnR>
                    <a:lnT>
                      <a:noFill/>
                    </a:lnT>
                    <a:lnB>
                      <a:noFill/>
                    </a:lnB>
                    <a:noFill/>
                  </a:tcPr>
                </a:tc>
                <a:extLst>
                  <a:ext uri="{0D108BD9-81ED-4DB2-BD59-A6C34878D82A}">
                    <a16:rowId xmlns:a16="http://schemas.microsoft.com/office/drawing/2014/main" val="1318362244"/>
                  </a:ext>
                </a:extLst>
              </a:tr>
              <a:tr h="0">
                <a:tc>
                  <a:txBody>
                    <a:bodyPr/>
                    <a:lstStyle/>
                    <a:p>
                      <a:pPr>
                        <a:buNone/>
                      </a:pPr>
                      <a:r>
                        <a:rPr lang="en-US" sz="2400" b="0" i="0" kern="1200" dirty="0">
                          <a:solidFill>
                            <a:schemeClr val="tx1"/>
                          </a:solidFill>
                          <a:effectLst/>
                          <a:latin typeface="+mn-lt"/>
                          <a:ea typeface="+mn-ea"/>
                          <a:cs typeface="+mn-cs"/>
                        </a:rPr>
                        <a:t>What is compartment survivability</a:t>
                      </a:r>
                      <a:r>
                        <a:rPr lang="en-US" sz="2400" kern="1200" dirty="0">
                          <a:solidFill>
                            <a:schemeClr val="tx1"/>
                          </a:solidFill>
                          <a:latin typeface="+mn-lt"/>
                          <a:ea typeface="+mn-ea"/>
                          <a:cs typeface="+mn-cs"/>
                        </a:rPr>
                        <a:t>?</a:t>
                      </a:r>
                      <a:endParaRPr lang="en-US" sz="2400" dirty="0"/>
                    </a:p>
                  </a:txBody>
                  <a:tcPr anchor="ctr">
                    <a:lnL>
                      <a:noFill/>
                    </a:lnL>
                    <a:lnR>
                      <a:noFill/>
                    </a:lnR>
                    <a:lnT>
                      <a:noFill/>
                    </a:lnT>
                    <a:lnB>
                      <a:noFill/>
                    </a:lnB>
                    <a:noFill/>
                  </a:tcPr>
                </a:tc>
                <a:tc>
                  <a:txBody>
                    <a:bodyPr/>
                    <a:lstStyle/>
                    <a:p>
                      <a:pPr>
                        <a:buNone/>
                      </a:pPr>
                      <a:r>
                        <a:rPr lang="en-US" sz="2400" kern="1200" dirty="0">
                          <a:solidFill>
                            <a:schemeClr val="tx1"/>
                          </a:solidFill>
                          <a:latin typeface="+mn-lt"/>
                          <a:ea typeface="+mn-ea"/>
                          <a:cs typeface="+mn-cs"/>
                        </a:rPr>
                        <a:t>Understand</a:t>
                      </a:r>
                    </a:p>
                  </a:txBody>
                  <a:tcPr anchor="ctr">
                    <a:lnL>
                      <a:noFill/>
                    </a:lnL>
                    <a:lnR>
                      <a:noFill/>
                    </a:lnR>
                    <a:lnT>
                      <a:noFill/>
                    </a:lnT>
                    <a:lnB>
                      <a:noFill/>
                    </a:lnB>
                    <a:noFill/>
                  </a:tcPr>
                </a:tc>
                <a:extLst>
                  <a:ext uri="{0D108BD9-81ED-4DB2-BD59-A6C34878D82A}">
                    <a16:rowId xmlns:a16="http://schemas.microsoft.com/office/drawing/2014/main" val="2066778763"/>
                  </a:ext>
                </a:extLst>
              </a:tr>
              <a:tr h="0">
                <a:tc>
                  <a:txBody>
                    <a:bodyPr/>
                    <a:lstStyle/>
                    <a:p>
                      <a:pPr>
                        <a:buNone/>
                      </a:pPr>
                      <a:r>
                        <a:rPr lang="en-US" sz="2400" dirty="0"/>
                        <a:t>How should zone boundaries be determined?</a:t>
                      </a:r>
                    </a:p>
                  </a:txBody>
                  <a:tcPr anchor="ctr">
                    <a:lnL>
                      <a:noFill/>
                    </a:lnL>
                    <a:lnR>
                      <a:noFill/>
                    </a:lnR>
                    <a:lnT>
                      <a:noFill/>
                    </a:lnT>
                    <a:lnB>
                      <a:noFill/>
                    </a:lnB>
                    <a:noFill/>
                  </a:tcPr>
                </a:tc>
                <a:tc>
                  <a:txBody>
                    <a:bodyPr/>
                    <a:lstStyle/>
                    <a:p>
                      <a:pPr>
                        <a:buNone/>
                      </a:pPr>
                      <a:r>
                        <a:rPr lang="en-US" sz="2400" dirty="0"/>
                        <a:t>Understand</a:t>
                      </a:r>
                    </a:p>
                  </a:txBody>
                  <a:tcPr anchor="ctr">
                    <a:lnL>
                      <a:noFill/>
                    </a:lnL>
                    <a:lnR>
                      <a:noFill/>
                    </a:lnR>
                    <a:lnT>
                      <a:noFill/>
                    </a:lnT>
                    <a:lnB>
                      <a:noFill/>
                    </a:lnB>
                    <a:noFill/>
                  </a:tcPr>
                </a:tc>
                <a:extLst>
                  <a:ext uri="{0D108BD9-81ED-4DB2-BD59-A6C34878D82A}">
                    <a16:rowId xmlns:a16="http://schemas.microsoft.com/office/drawing/2014/main" val="3260248182"/>
                  </a:ext>
                </a:extLst>
              </a:tr>
              <a:tr h="0">
                <a:tc>
                  <a:txBody>
                    <a:bodyPr/>
                    <a:lstStyle/>
                    <a:p>
                      <a:pPr>
                        <a:buNone/>
                      </a:pPr>
                      <a:r>
                        <a:rPr lang="en-US" sz="2400" b="0" i="0" kern="1200" dirty="0">
                          <a:solidFill>
                            <a:schemeClr val="tx1"/>
                          </a:solidFill>
                          <a:effectLst/>
                          <a:latin typeface="+mn-lt"/>
                          <a:ea typeface="+mn-ea"/>
                          <a:cs typeface="+mn-cs"/>
                        </a:rPr>
                        <a:t>How is survivability evaluated</a:t>
                      </a:r>
                      <a:r>
                        <a:rPr lang="en-US" sz="2400" dirty="0"/>
                        <a:t>?</a:t>
                      </a:r>
                    </a:p>
                  </a:txBody>
                  <a:tcPr anchor="ctr">
                    <a:lnL>
                      <a:noFill/>
                    </a:lnL>
                    <a:lnR>
                      <a:noFill/>
                    </a:lnR>
                    <a:lnT>
                      <a:noFill/>
                    </a:lnT>
                    <a:lnB>
                      <a:noFill/>
                    </a:lnB>
                    <a:noFill/>
                  </a:tcPr>
                </a:tc>
                <a:tc>
                  <a:txBody>
                    <a:bodyPr/>
                    <a:lstStyle/>
                    <a:p>
                      <a:pPr>
                        <a:buNone/>
                      </a:pPr>
                      <a:r>
                        <a:rPr lang="en-US" sz="2400" dirty="0"/>
                        <a:t>Understand</a:t>
                      </a:r>
                    </a:p>
                  </a:txBody>
                  <a:tcPr anchor="ctr">
                    <a:lnL>
                      <a:noFill/>
                    </a:lnL>
                    <a:lnR>
                      <a:noFill/>
                    </a:lnR>
                    <a:lnT>
                      <a:noFill/>
                    </a:lnT>
                    <a:lnB>
                      <a:noFill/>
                    </a:lnB>
                    <a:noFill/>
                  </a:tcPr>
                </a:tc>
                <a:extLst>
                  <a:ext uri="{0D108BD9-81ED-4DB2-BD59-A6C34878D82A}">
                    <a16:rowId xmlns:a16="http://schemas.microsoft.com/office/drawing/2014/main" val="2480842452"/>
                  </a:ext>
                </a:extLst>
              </a:tr>
            </a:tbl>
          </a:graphicData>
        </a:graphic>
      </p:graphicFrame>
      <p:sp>
        <p:nvSpPr>
          <p:cNvPr id="4" name="Date Placeholder 3">
            <a:extLst>
              <a:ext uri="{FF2B5EF4-FFF2-40B4-BE49-F238E27FC236}">
                <a16:creationId xmlns:a16="http://schemas.microsoft.com/office/drawing/2014/main" id="{F91015D9-38E8-E847-C008-DB1110973BF6}"/>
              </a:ext>
            </a:extLst>
          </p:cNvPr>
          <p:cNvSpPr>
            <a:spLocks noGrp="1"/>
          </p:cNvSpPr>
          <p:nvPr>
            <p:ph type="dt" sz="half" idx="10"/>
          </p:nvPr>
        </p:nvSpPr>
        <p:spPr/>
        <p:txBody>
          <a:bodyPr/>
          <a:lstStyle/>
          <a:p>
            <a:r>
              <a:rPr lang="en-US"/>
              <a:t>10/1/2026</a:t>
            </a:r>
            <a:endParaRPr lang="en-US" dirty="0"/>
          </a:p>
        </p:txBody>
      </p:sp>
      <p:sp>
        <p:nvSpPr>
          <p:cNvPr id="7" name="Footer Placeholder 6">
            <a:extLst>
              <a:ext uri="{FF2B5EF4-FFF2-40B4-BE49-F238E27FC236}">
                <a16:creationId xmlns:a16="http://schemas.microsoft.com/office/drawing/2014/main" id="{13DD3884-9312-6666-2D66-9D808AD3DB18}"/>
              </a:ext>
            </a:extLst>
          </p:cNvPr>
          <p:cNvSpPr>
            <a:spLocks noGrp="1"/>
          </p:cNvSpPr>
          <p:nvPr>
            <p:ph type="ftr" sz="quarter" idx="11"/>
          </p:nvPr>
        </p:nvSpPr>
        <p:spPr/>
        <p:txBody>
          <a:bodyPr/>
          <a:lstStyle/>
          <a:p>
            <a:r>
              <a:rPr lang="en-US"/>
              <a:t>© 2026 by Norbert Doerry                                                                                  This work is licensed via: CC BY 4.0</a:t>
            </a:r>
          </a:p>
        </p:txBody>
      </p:sp>
      <p:sp>
        <p:nvSpPr>
          <p:cNvPr id="8" name="Slide Number Placeholder 7">
            <a:extLst>
              <a:ext uri="{FF2B5EF4-FFF2-40B4-BE49-F238E27FC236}">
                <a16:creationId xmlns:a16="http://schemas.microsoft.com/office/drawing/2014/main" id="{DEA09397-2C28-EC61-6B7C-562B745800A6}"/>
              </a:ext>
            </a:extLst>
          </p:cNvPr>
          <p:cNvSpPr>
            <a:spLocks noGrp="1"/>
          </p:cNvSpPr>
          <p:nvPr>
            <p:ph type="sldNum" sz="quarter" idx="12"/>
          </p:nvPr>
        </p:nvSpPr>
        <p:spPr/>
        <p:txBody>
          <a:bodyPr/>
          <a:lstStyle/>
          <a:p>
            <a:fld id="{13E3B7D2-2C23-477A-B7E5-64419E75BE45}" type="slidenum">
              <a:rPr lang="en-US" smtClean="0"/>
              <a:t>2</a:t>
            </a:fld>
            <a:endParaRPr lang="en-US"/>
          </a:p>
        </p:txBody>
      </p:sp>
    </p:spTree>
    <p:extLst>
      <p:ext uri="{BB962C8B-B14F-4D97-AF65-F5344CB8AC3E}">
        <p14:creationId xmlns:p14="http://schemas.microsoft.com/office/powerpoint/2010/main" val="2829007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43D91-0C1C-8866-01B6-4C1F437B397D}"/>
              </a:ext>
            </a:extLst>
          </p:cNvPr>
          <p:cNvSpPr>
            <a:spLocks noGrp="1"/>
          </p:cNvSpPr>
          <p:nvPr>
            <p:ph type="title"/>
          </p:nvPr>
        </p:nvSpPr>
        <p:spPr/>
        <p:txBody>
          <a:bodyPr/>
          <a:lstStyle/>
          <a:p>
            <a:r>
              <a:rPr lang="en-US" dirty="0"/>
              <a:t>Design Threats / Design Threat Outcomes</a:t>
            </a:r>
          </a:p>
        </p:txBody>
      </p:sp>
      <p:sp>
        <p:nvSpPr>
          <p:cNvPr id="3" name="Content Placeholder 2">
            <a:extLst>
              <a:ext uri="{FF2B5EF4-FFF2-40B4-BE49-F238E27FC236}">
                <a16:creationId xmlns:a16="http://schemas.microsoft.com/office/drawing/2014/main" id="{88F3B422-6EDD-6B96-2EA9-FAB1F2D75E52}"/>
              </a:ext>
            </a:extLst>
          </p:cNvPr>
          <p:cNvSpPr>
            <a:spLocks noGrp="1"/>
          </p:cNvSpPr>
          <p:nvPr>
            <p:ph idx="1"/>
          </p:nvPr>
        </p:nvSpPr>
        <p:spPr>
          <a:xfrm>
            <a:off x="838200" y="1825625"/>
            <a:ext cx="6928556" cy="4351338"/>
          </a:xfrm>
        </p:spPr>
        <p:txBody>
          <a:bodyPr/>
          <a:lstStyle/>
          <a:p>
            <a:r>
              <a:rPr lang="en-US" dirty="0"/>
              <a:t>Design threats </a:t>
            </a:r>
          </a:p>
          <a:p>
            <a:pPr lvl="1"/>
            <a:r>
              <a:rPr lang="en-US" dirty="0"/>
              <a:t>threats that a ship is designed to address.</a:t>
            </a:r>
          </a:p>
          <a:p>
            <a:r>
              <a:rPr lang="en-US" dirty="0"/>
              <a:t>Design threat outcomes </a:t>
            </a:r>
          </a:p>
          <a:p>
            <a:pPr lvl="1"/>
            <a:r>
              <a:rPr lang="en-US" dirty="0"/>
              <a:t>capabilities that the ship is expected to retain or restore following exposure to a threat.</a:t>
            </a:r>
          </a:p>
          <a:p>
            <a:r>
              <a:rPr lang="en-US" dirty="0"/>
              <a:t>Overmatching threats </a:t>
            </a:r>
          </a:p>
          <a:p>
            <a:pPr lvl="1"/>
            <a:r>
              <a:rPr lang="en-US" dirty="0"/>
              <a:t>threats that may result in loss of the ship;</a:t>
            </a:r>
          </a:p>
          <a:p>
            <a:pPr lvl="1"/>
            <a:r>
              <a:rPr lang="en-US" dirty="0"/>
              <a:t> the ship is not expected to retain capability after exposure to an overmatching threat.</a:t>
            </a:r>
          </a:p>
        </p:txBody>
      </p:sp>
      <p:sp>
        <p:nvSpPr>
          <p:cNvPr id="4" name="Date Placeholder 3">
            <a:extLst>
              <a:ext uri="{FF2B5EF4-FFF2-40B4-BE49-F238E27FC236}">
                <a16:creationId xmlns:a16="http://schemas.microsoft.com/office/drawing/2014/main" id="{209B197C-B227-AE8E-1492-F450135BEE2D}"/>
              </a:ext>
            </a:extLst>
          </p:cNvPr>
          <p:cNvSpPr>
            <a:spLocks noGrp="1"/>
          </p:cNvSpPr>
          <p:nvPr>
            <p:ph type="dt" sz="half" idx="10"/>
          </p:nvPr>
        </p:nvSpPr>
        <p:spPr/>
        <p:txBody>
          <a:bodyPr/>
          <a:lstStyle/>
          <a:p>
            <a:r>
              <a:rPr lang="en-US"/>
              <a:t>10/1/2026</a:t>
            </a:r>
          </a:p>
        </p:txBody>
      </p:sp>
      <p:sp>
        <p:nvSpPr>
          <p:cNvPr id="5" name="Slide Number Placeholder 4">
            <a:extLst>
              <a:ext uri="{FF2B5EF4-FFF2-40B4-BE49-F238E27FC236}">
                <a16:creationId xmlns:a16="http://schemas.microsoft.com/office/drawing/2014/main" id="{C6521919-8E8A-E45D-BC61-848510CCEB3E}"/>
              </a:ext>
            </a:extLst>
          </p:cNvPr>
          <p:cNvSpPr>
            <a:spLocks noGrp="1"/>
          </p:cNvSpPr>
          <p:nvPr>
            <p:ph type="sldNum" sz="quarter" idx="12"/>
          </p:nvPr>
        </p:nvSpPr>
        <p:spPr/>
        <p:txBody>
          <a:bodyPr/>
          <a:lstStyle/>
          <a:p>
            <a:fld id="{13E3B7D2-2C23-477A-B7E5-64419E75BE45}" type="slidenum">
              <a:rPr lang="en-US" smtClean="0"/>
              <a:t>3</a:t>
            </a:fld>
            <a:endParaRPr lang="en-US"/>
          </a:p>
        </p:txBody>
      </p:sp>
      <p:sp>
        <p:nvSpPr>
          <p:cNvPr id="6" name="Footer Placeholder 5">
            <a:extLst>
              <a:ext uri="{FF2B5EF4-FFF2-40B4-BE49-F238E27FC236}">
                <a16:creationId xmlns:a16="http://schemas.microsoft.com/office/drawing/2014/main" id="{090F2859-6F7F-919B-B3D9-B6ADC5BDFF01}"/>
              </a:ext>
            </a:extLst>
          </p:cNvPr>
          <p:cNvSpPr>
            <a:spLocks noGrp="1"/>
          </p:cNvSpPr>
          <p:nvPr>
            <p:ph type="ftr" sz="quarter" idx="11"/>
          </p:nvPr>
        </p:nvSpPr>
        <p:spPr/>
        <p:txBody>
          <a:bodyPr/>
          <a:lstStyle/>
          <a:p>
            <a:r>
              <a:rPr lang="en-US"/>
              <a:t>© 2026 by Norbert Doerry                                                                                  This work is licensed via: CC BY 4.0</a:t>
            </a:r>
          </a:p>
        </p:txBody>
      </p:sp>
      <p:pic>
        <p:nvPicPr>
          <p:cNvPr id="8" name="Picture 7">
            <a:extLst>
              <a:ext uri="{FF2B5EF4-FFF2-40B4-BE49-F238E27FC236}">
                <a16:creationId xmlns:a16="http://schemas.microsoft.com/office/drawing/2014/main" id="{06FB0666-9253-F255-BDC7-572661EA8623}"/>
              </a:ext>
            </a:extLst>
          </p:cNvPr>
          <p:cNvPicPr>
            <a:picLocks noChangeAspect="1"/>
          </p:cNvPicPr>
          <p:nvPr/>
        </p:nvPicPr>
        <p:blipFill>
          <a:blip r:embed="rId2"/>
          <a:stretch>
            <a:fillRect/>
          </a:stretch>
        </p:blipFill>
        <p:spPr>
          <a:xfrm>
            <a:off x="7958668" y="1490132"/>
            <a:ext cx="3393312" cy="4876360"/>
          </a:xfrm>
          <a:prstGeom prst="rect">
            <a:avLst/>
          </a:prstGeom>
        </p:spPr>
      </p:pic>
      <p:sp>
        <p:nvSpPr>
          <p:cNvPr id="9" name="TextBox 8">
            <a:extLst>
              <a:ext uri="{FF2B5EF4-FFF2-40B4-BE49-F238E27FC236}">
                <a16:creationId xmlns:a16="http://schemas.microsoft.com/office/drawing/2014/main" id="{91C19116-D38E-BCB3-7385-6FD0F98E6787}"/>
              </a:ext>
            </a:extLst>
          </p:cNvPr>
          <p:cNvSpPr txBox="1"/>
          <p:nvPr/>
        </p:nvSpPr>
        <p:spPr>
          <a:xfrm>
            <a:off x="7891493" y="6385153"/>
            <a:ext cx="1438214" cy="215444"/>
          </a:xfrm>
          <a:prstGeom prst="rect">
            <a:avLst/>
          </a:prstGeom>
          <a:noFill/>
        </p:spPr>
        <p:txBody>
          <a:bodyPr wrap="none" rtlCol="0">
            <a:spAutoFit/>
          </a:bodyPr>
          <a:lstStyle/>
          <a:p>
            <a:r>
              <a:rPr lang="en-US" sz="800" dirty="0"/>
              <a:t>USCG Photo: Public Domain</a:t>
            </a:r>
          </a:p>
        </p:txBody>
      </p:sp>
    </p:spTree>
    <p:extLst>
      <p:ext uri="{BB962C8B-B14F-4D97-AF65-F5344CB8AC3E}">
        <p14:creationId xmlns:p14="http://schemas.microsoft.com/office/powerpoint/2010/main" val="2736169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3D451-03E1-0E6B-BB3A-C1022DEB6CED}"/>
              </a:ext>
            </a:extLst>
          </p:cNvPr>
          <p:cNvSpPr>
            <a:spLocks noGrp="1"/>
          </p:cNvSpPr>
          <p:nvPr>
            <p:ph type="title"/>
          </p:nvPr>
        </p:nvSpPr>
        <p:spPr/>
        <p:txBody>
          <a:bodyPr/>
          <a:lstStyle/>
          <a:p>
            <a:r>
              <a:rPr lang="en-US" dirty="0"/>
              <a:t>Elements of survivability</a:t>
            </a:r>
          </a:p>
        </p:txBody>
      </p:sp>
      <p:sp>
        <p:nvSpPr>
          <p:cNvPr id="3" name="Content Placeholder 2">
            <a:extLst>
              <a:ext uri="{FF2B5EF4-FFF2-40B4-BE49-F238E27FC236}">
                <a16:creationId xmlns:a16="http://schemas.microsoft.com/office/drawing/2014/main" id="{4FE21570-5053-CE85-8F01-0FA44C0E7490}"/>
              </a:ext>
            </a:extLst>
          </p:cNvPr>
          <p:cNvSpPr>
            <a:spLocks noGrp="1"/>
          </p:cNvSpPr>
          <p:nvPr>
            <p:ph idx="1"/>
          </p:nvPr>
        </p:nvSpPr>
        <p:spPr>
          <a:xfrm>
            <a:off x="838200" y="1520120"/>
            <a:ext cx="5756862" cy="4466028"/>
          </a:xfrm>
        </p:spPr>
        <p:txBody>
          <a:bodyPr>
            <a:normAutofit fontScale="92500" lnSpcReduction="10000"/>
          </a:bodyPr>
          <a:lstStyle/>
          <a:p>
            <a:r>
              <a:rPr lang="en-US" dirty="0"/>
              <a:t>Susceptibility</a:t>
            </a:r>
          </a:p>
          <a:p>
            <a:pPr lvl="1"/>
            <a:r>
              <a:rPr lang="en-US" dirty="0"/>
              <a:t>measures how well the ship avoids the threat such that the ship does not experience damage</a:t>
            </a:r>
          </a:p>
          <a:p>
            <a:r>
              <a:rPr lang="en-US" dirty="0"/>
              <a:t>Vulnerability</a:t>
            </a:r>
          </a:p>
          <a:p>
            <a:pPr lvl="1"/>
            <a:r>
              <a:rPr lang="en-US" dirty="0"/>
              <a:t>measures how well the ship is able to retain capability when the ship is exposed to the threat and possibly damaged</a:t>
            </a:r>
          </a:p>
          <a:p>
            <a:r>
              <a:rPr lang="en-US" dirty="0"/>
              <a:t>Recoverability</a:t>
            </a:r>
          </a:p>
          <a:p>
            <a:pPr lvl="1"/>
            <a:r>
              <a:rPr lang="en-US" dirty="0"/>
              <a:t>measures how well the ship is able to restore lost capability following exposure to a threat</a:t>
            </a:r>
          </a:p>
        </p:txBody>
      </p:sp>
      <p:sp>
        <p:nvSpPr>
          <p:cNvPr id="4" name="Date Placeholder 3">
            <a:extLst>
              <a:ext uri="{FF2B5EF4-FFF2-40B4-BE49-F238E27FC236}">
                <a16:creationId xmlns:a16="http://schemas.microsoft.com/office/drawing/2014/main" id="{5C36D1D8-3233-C9F4-E1B4-2737B478B717}"/>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3A81D0AC-0B10-9230-72A0-790122DC084D}"/>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D7DA65EB-192B-2C0E-962D-B9AC62342E37}"/>
              </a:ext>
            </a:extLst>
          </p:cNvPr>
          <p:cNvSpPr>
            <a:spLocks noGrp="1"/>
          </p:cNvSpPr>
          <p:nvPr>
            <p:ph type="sldNum" sz="quarter" idx="12"/>
          </p:nvPr>
        </p:nvSpPr>
        <p:spPr/>
        <p:txBody>
          <a:bodyPr/>
          <a:lstStyle/>
          <a:p>
            <a:fld id="{13E3B7D2-2C23-477A-B7E5-64419E75BE45}" type="slidenum">
              <a:rPr lang="en-US" smtClean="0"/>
              <a:t>4</a:t>
            </a:fld>
            <a:endParaRPr lang="en-US"/>
          </a:p>
        </p:txBody>
      </p:sp>
      <p:pic>
        <p:nvPicPr>
          <p:cNvPr id="8" name="Picture 7">
            <a:extLst>
              <a:ext uri="{FF2B5EF4-FFF2-40B4-BE49-F238E27FC236}">
                <a16:creationId xmlns:a16="http://schemas.microsoft.com/office/drawing/2014/main" id="{26D07F81-3AD4-CFF8-9951-26100E2BB6AE}"/>
              </a:ext>
            </a:extLst>
          </p:cNvPr>
          <p:cNvPicPr>
            <a:picLocks noChangeAspect="1"/>
          </p:cNvPicPr>
          <p:nvPr/>
        </p:nvPicPr>
        <p:blipFill>
          <a:blip r:embed="rId2"/>
          <a:stretch>
            <a:fillRect/>
          </a:stretch>
        </p:blipFill>
        <p:spPr>
          <a:xfrm>
            <a:off x="6595063" y="1520119"/>
            <a:ext cx="5596937" cy="4197703"/>
          </a:xfrm>
          <a:prstGeom prst="rect">
            <a:avLst/>
          </a:prstGeom>
        </p:spPr>
      </p:pic>
      <p:sp>
        <p:nvSpPr>
          <p:cNvPr id="10" name="TextBox 9">
            <a:extLst>
              <a:ext uri="{FF2B5EF4-FFF2-40B4-BE49-F238E27FC236}">
                <a16:creationId xmlns:a16="http://schemas.microsoft.com/office/drawing/2014/main" id="{53DBA5CD-5D2D-25AC-E9A1-0778142AAF42}"/>
              </a:ext>
            </a:extLst>
          </p:cNvPr>
          <p:cNvSpPr txBox="1"/>
          <p:nvPr/>
        </p:nvSpPr>
        <p:spPr>
          <a:xfrm>
            <a:off x="6715186" y="5770703"/>
            <a:ext cx="1438214" cy="215444"/>
          </a:xfrm>
          <a:prstGeom prst="rect">
            <a:avLst/>
          </a:prstGeom>
          <a:noFill/>
        </p:spPr>
        <p:txBody>
          <a:bodyPr wrap="none" rtlCol="0">
            <a:spAutoFit/>
          </a:bodyPr>
          <a:lstStyle/>
          <a:p>
            <a:r>
              <a:rPr lang="en-US" sz="800" dirty="0"/>
              <a:t>USCG Photo: Public Domain</a:t>
            </a:r>
          </a:p>
        </p:txBody>
      </p:sp>
    </p:spTree>
    <p:extLst>
      <p:ext uri="{BB962C8B-B14F-4D97-AF65-F5344CB8AC3E}">
        <p14:creationId xmlns:p14="http://schemas.microsoft.com/office/powerpoint/2010/main" val="1318192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01E7F-6980-F39F-E80F-CCDE36ADDF58}"/>
              </a:ext>
            </a:extLst>
          </p:cNvPr>
          <p:cNvSpPr>
            <a:spLocks noGrp="1"/>
          </p:cNvSpPr>
          <p:nvPr>
            <p:ph type="title"/>
          </p:nvPr>
        </p:nvSpPr>
        <p:spPr/>
        <p:txBody>
          <a:bodyPr/>
          <a:lstStyle/>
          <a:p>
            <a:r>
              <a:rPr lang="en-US" dirty="0"/>
              <a:t>Zonal survivability</a:t>
            </a:r>
          </a:p>
        </p:txBody>
      </p:sp>
      <p:sp>
        <p:nvSpPr>
          <p:cNvPr id="3" name="Content Placeholder 2">
            <a:extLst>
              <a:ext uri="{FF2B5EF4-FFF2-40B4-BE49-F238E27FC236}">
                <a16:creationId xmlns:a16="http://schemas.microsoft.com/office/drawing/2014/main" id="{1CA1E5FE-99B4-B765-D9DA-A4BAEBEF877C}"/>
              </a:ext>
            </a:extLst>
          </p:cNvPr>
          <p:cNvSpPr>
            <a:spLocks noGrp="1"/>
          </p:cNvSpPr>
          <p:nvPr>
            <p:ph idx="1"/>
          </p:nvPr>
        </p:nvSpPr>
        <p:spPr>
          <a:xfrm>
            <a:off x="838200" y="1478844"/>
            <a:ext cx="4783667" cy="4698119"/>
          </a:xfrm>
        </p:spPr>
        <p:txBody>
          <a:bodyPr>
            <a:normAutofit fontScale="70000" lnSpcReduction="20000"/>
          </a:bodyPr>
          <a:lstStyle/>
          <a:p>
            <a:r>
              <a:rPr lang="en-US" dirty="0"/>
              <a:t>IEEE Std. 45.1</a:t>
            </a:r>
          </a:p>
          <a:p>
            <a:r>
              <a:rPr lang="en-US" dirty="0"/>
              <a:t>For a distributed system, </a:t>
            </a:r>
          </a:p>
          <a:p>
            <a:pPr lvl="1"/>
            <a:r>
              <a:rPr lang="en-US" dirty="0"/>
              <a:t>such as the electrical distribution system, </a:t>
            </a:r>
          </a:p>
          <a:p>
            <a:pPr lvl="1"/>
            <a:r>
              <a:rPr lang="en-US" dirty="0"/>
              <a:t>zonal survivability is the ability of the distributed system, </a:t>
            </a:r>
          </a:p>
          <a:p>
            <a:pPr lvl="1"/>
            <a:r>
              <a:rPr lang="en-US" dirty="0"/>
              <a:t>when experiencing internal faults due to damage or equipment failure confined to adjacent zones, </a:t>
            </a:r>
          </a:p>
          <a:p>
            <a:pPr lvl="1"/>
            <a:r>
              <a:rPr lang="en-US" dirty="0"/>
              <a:t>to ensure loads in undamaged zones do not experience a service interruption.  </a:t>
            </a:r>
          </a:p>
          <a:p>
            <a:r>
              <a:rPr lang="en-US" dirty="0"/>
              <a:t>Because a bounding watertight subdivision transverse bulkhead can be damaged, </a:t>
            </a:r>
          </a:p>
          <a:p>
            <a:pPr lvl="1"/>
            <a:r>
              <a:rPr lang="en-US" dirty="0"/>
              <a:t>zonal survivability assumes that two adjacent zones can experience damage due to a single event. </a:t>
            </a:r>
          </a:p>
          <a:p>
            <a:pPr lvl="1"/>
            <a:r>
              <a:rPr lang="en-US" dirty="0"/>
              <a:t>The zones should be large enough such that no more than two zones are damaged due to a single event that the ship is expected to survive.”</a:t>
            </a:r>
          </a:p>
        </p:txBody>
      </p:sp>
      <p:sp>
        <p:nvSpPr>
          <p:cNvPr id="4" name="Date Placeholder 3">
            <a:extLst>
              <a:ext uri="{FF2B5EF4-FFF2-40B4-BE49-F238E27FC236}">
                <a16:creationId xmlns:a16="http://schemas.microsoft.com/office/drawing/2014/main" id="{F8F4136F-F436-46F3-E813-BE6BA855D73D}"/>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F2609C1B-B393-3AF6-26BE-E7EF83A3CCA7}"/>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11213C12-E959-95A6-4B7A-EBC951194538}"/>
              </a:ext>
            </a:extLst>
          </p:cNvPr>
          <p:cNvSpPr>
            <a:spLocks noGrp="1"/>
          </p:cNvSpPr>
          <p:nvPr>
            <p:ph type="sldNum" sz="quarter" idx="12"/>
          </p:nvPr>
        </p:nvSpPr>
        <p:spPr/>
        <p:txBody>
          <a:bodyPr/>
          <a:lstStyle/>
          <a:p>
            <a:fld id="{13E3B7D2-2C23-477A-B7E5-64419E75BE45}" type="slidenum">
              <a:rPr lang="en-US" smtClean="0"/>
              <a:t>5</a:t>
            </a:fld>
            <a:endParaRPr lang="en-US"/>
          </a:p>
        </p:txBody>
      </p:sp>
      <p:pic>
        <p:nvPicPr>
          <p:cNvPr id="16" name="Picture 15">
            <a:extLst>
              <a:ext uri="{FF2B5EF4-FFF2-40B4-BE49-F238E27FC236}">
                <a16:creationId xmlns:a16="http://schemas.microsoft.com/office/drawing/2014/main" id="{C8249101-1BBE-368A-D851-9E1A5E152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9500" y="1690688"/>
            <a:ext cx="6234652" cy="4157746"/>
          </a:xfrm>
          <a:prstGeom prst="rect">
            <a:avLst/>
          </a:prstGeom>
        </p:spPr>
      </p:pic>
    </p:spTree>
    <p:extLst>
      <p:ext uri="{BB962C8B-B14F-4D97-AF65-F5344CB8AC3E}">
        <p14:creationId xmlns:p14="http://schemas.microsoft.com/office/powerpoint/2010/main" val="1089244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FFE6C-3298-EBE4-0A0F-2A94DFEA82E0}"/>
              </a:ext>
            </a:extLst>
          </p:cNvPr>
          <p:cNvSpPr>
            <a:spLocks noGrp="1"/>
          </p:cNvSpPr>
          <p:nvPr>
            <p:ph type="title"/>
          </p:nvPr>
        </p:nvSpPr>
        <p:spPr/>
        <p:txBody>
          <a:bodyPr/>
          <a:lstStyle/>
          <a:p>
            <a:r>
              <a:rPr lang="en-US" dirty="0"/>
              <a:t>Compartment Survivability</a:t>
            </a:r>
          </a:p>
        </p:txBody>
      </p:sp>
      <p:sp>
        <p:nvSpPr>
          <p:cNvPr id="3" name="Content Placeholder 2">
            <a:extLst>
              <a:ext uri="{FF2B5EF4-FFF2-40B4-BE49-F238E27FC236}">
                <a16:creationId xmlns:a16="http://schemas.microsoft.com/office/drawing/2014/main" id="{AC35D22C-E55C-2FB8-FA14-C62869FD5AC9}"/>
              </a:ext>
            </a:extLst>
          </p:cNvPr>
          <p:cNvSpPr>
            <a:spLocks noGrp="1"/>
          </p:cNvSpPr>
          <p:nvPr>
            <p:ph idx="1"/>
          </p:nvPr>
        </p:nvSpPr>
        <p:spPr>
          <a:xfrm>
            <a:off x="838200" y="1535289"/>
            <a:ext cx="5935579" cy="4957586"/>
          </a:xfrm>
        </p:spPr>
        <p:txBody>
          <a:bodyPr>
            <a:normAutofit fontScale="70000" lnSpcReduction="20000"/>
          </a:bodyPr>
          <a:lstStyle/>
          <a:p>
            <a:r>
              <a:rPr lang="en-US" dirty="0"/>
              <a:t>IEEE Std. 45.1</a:t>
            </a:r>
          </a:p>
          <a:p>
            <a:r>
              <a:rPr lang="en-US" dirty="0"/>
              <a:t>Compartment survivability addresses the ability to recover loads within a damaged zone. </a:t>
            </a:r>
          </a:p>
          <a:p>
            <a:pPr lvl="1"/>
            <a:r>
              <a:rPr lang="en-US" dirty="0"/>
              <a:t>In many cases, the damaging event does not damage all of the equipment within a zone. </a:t>
            </a:r>
          </a:p>
          <a:p>
            <a:pPr lvl="1"/>
            <a:r>
              <a:rPr lang="en-US" dirty="0"/>
              <a:t>Critical equipment, such as the emergency loads, should have a means of restoring power to them if they are </a:t>
            </a:r>
          </a:p>
          <a:p>
            <a:pPr lvl="2"/>
            <a:r>
              <a:rPr lang="en-US" dirty="0"/>
              <a:t>verified to be undamaged and </a:t>
            </a:r>
          </a:p>
          <a:p>
            <a:pPr lvl="2"/>
            <a:r>
              <a:rPr lang="en-US" dirty="0"/>
              <a:t>will not cause a hazard if energized.</a:t>
            </a:r>
          </a:p>
          <a:p>
            <a:r>
              <a:rPr lang="en-US" dirty="0"/>
              <a:t>Compartment survivability is usually achieved by providing an alternate source for each distributed system that the load requires. </a:t>
            </a:r>
          </a:p>
          <a:p>
            <a:pPr lvl="1"/>
            <a:r>
              <a:rPr lang="en-US" dirty="0"/>
              <a:t>For the electrical power system, switching from the normal to an alternate source is accomplished through either a manual bus transfer or an automatic bus transfer. </a:t>
            </a:r>
          </a:p>
          <a:p>
            <a:pPr lvl="1"/>
            <a:r>
              <a:rPr lang="en-US" dirty="0"/>
              <a:t>On some naval ships, a casualty power system is provided to enable the rigging of temporary power cables from a load center or switchboard to the critical equipment</a:t>
            </a:r>
          </a:p>
        </p:txBody>
      </p:sp>
      <p:sp>
        <p:nvSpPr>
          <p:cNvPr id="4" name="Date Placeholder 3">
            <a:extLst>
              <a:ext uri="{FF2B5EF4-FFF2-40B4-BE49-F238E27FC236}">
                <a16:creationId xmlns:a16="http://schemas.microsoft.com/office/drawing/2014/main" id="{F2B982F6-4443-DDB9-B95F-93204F73E700}"/>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01B3D054-17F7-A052-FBCC-17B118FBA49A}"/>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3F0EF6F8-4076-6B23-C3C9-12F122546C96}"/>
              </a:ext>
            </a:extLst>
          </p:cNvPr>
          <p:cNvSpPr>
            <a:spLocks noGrp="1"/>
          </p:cNvSpPr>
          <p:nvPr>
            <p:ph type="sldNum" sz="quarter" idx="12"/>
          </p:nvPr>
        </p:nvSpPr>
        <p:spPr/>
        <p:txBody>
          <a:bodyPr/>
          <a:lstStyle/>
          <a:p>
            <a:fld id="{13E3B7D2-2C23-477A-B7E5-64419E75BE45}" type="slidenum">
              <a:rPr lang="en-US" smtClean="0"/>
              <a:t>6</a:t>
            </a:fld>
            <a:endParaRPr lang="en-US"/>
          </a:p>
        </p:txBody>
      </p:sp>
      <p:pic>
        <p:nvPicPr>
          <p:cNvPr id="18" name="Content Placeholder 17">
            <a:extLst>
              <a:ext uri="{FF2B5EF4-FFF2-40B4-BE49-F238E27FC236}">
                <a16:creationId xmlns:a16="http://schemas.microsoft.com/office/drawing/2014/main" id="{263A527A-F98A-7F23-432D-6E6301F2E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7073" y="3502356"/>
            <a:ext cx="3636727" cy="2425249"/>
          </a:xfrm>
          <a:prstGeom prst="rect">
            <a:avLst/>
          </a:prstGeom>
        </p:spPr>
      </p:pic>
      <p:pic>
        <p:nvPicPr>
          <p:cNvPr id="20" name="Picture 19">
            <a:extLst>
              <a:ext uri="{FF2B5EF4-FFF2-40B4-BE49-F238E27FC236}">
                <a16:creationId xmlns:a16="http://schemas.microsoft.com/office/drawing/2014/main" id="{4D102DBE-53A3-55F9-25FD-40D6F20011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6129" y="509232"/>
            <a:ext cx="3637672" cy="2425880"/>
          </a:xfrm>
          <a:prstGeom prst="rect">
            <a:avLst/>
          </a:prstGeom>
        </p:spPr>
      </p:pic>
      <p:sp>
        <p:nvSpPr>
          <p:cNvPr id="7" name="TextBox 6">
            <a:extLst>
              <a:ext uri="{FF2B5EF4-FFF2-40B4-BE49-F238E27FC236}">
                <a16:creationId xmlns:a16="http://schemas.microsoft.com/office/drawing/2014/main" id="{CF7AD477-7D64-A8A9-537E-16D87A36FD8B}"/>
              </a:ext>
            </a:extLst>
          </p:cNvPr>
          <p:cNvSpPr txBox="1"/>
          <p:nvPr/>
        </p:nvSpPr>
        <p:spPr>
          <a:xfrm>
            <a:off x="7326482" y="2949822"/>
            <a:ext cx="4369979" cy="276999"/>
          </a:xfrm>
          <a:prstGeom prst="rect">
            <a:avLst/>
          </a:prstGeom>
          <a:noFill/>
        </p:spPr>
        <p:txBody>
          <a:bodyPr wrap="none" rtlCol="0">
            <a:spAutoFit/>
          </a:bodyPr>
          <a:lstStyle/>
          <a:p>
            <a:r>
              <a:rPr lang="en-US" sz="1200" dirty="0">
                <a:highlight>
                  <a:srgbClr val="00FF00"/>
                </a:highlight>
              </a:rPr>
              <a:t>GOOD: Zone 3: Normal and alternate supplies from fore and aft</a:t>
            </a:r>
          </a:p>
        </p:txBody>
      </p:sp>
      <p:sp>
        <p:nvSpPr>
          <p:cNvPr id="9" name="TextBox 8">
            <a:extLst>
              <a:ext uri="{FF2B5EF4-FFF2-40B4-BE49-F238E27FC236}">
                <a16:creationId xmlns:a16="http://schemas.microsoft.com/office/drawing/2014/main" id="{C41F2302-4358-649D-657F-AA8B4028748B}"/>
              </a:ext>
            </a:extLst>
          </p:cNvPr>
          <p:cNvSpPr txBox="1"/>
          <p:nvPr/>
        </p:nvSpPr>
        <p:spPr>
          <a:xfrm>
            <a:off x="7645573" y="5972307"/>
            <a:ext cx="3928448" cy="461665"/>
          </a:xfrm>
          <a:prstGeom prst="rect">
            <a:avLst/>
          </a:prstGeom>
          <a:noFill/>
        </p:spPr>
        <p:txBody>
          <a:bodyPr wrap="none" rtlCol="0">
            <a:spAutoFit/>
          </a:bodyPr>
          <a:lstStyle/>
          <a:p>
            <a:r>
              <a:rPr lang="en-US" sz="1200" dirty="0">
                <a:solidFill>
                  <a:srgbClr val="FF0000"/>
                </a:solidFill>
              </a:rPr>
              <a:t>Bad: Zone 3: Normal and alternate supplies both aft</a:t>
            </a:r>
          </a:p>
          <a:p>
            <a:r>
              <a:rPr lang="en-US" sz="1200" dirty="0">
                <a:solidFill>
                  <a:srgbClr val="FF0000"/>
                </a:solidFill>
              </a:rPr>
              <a:t>Loss of zone 4 causes loss of power to all loads in zone 3</a:t>
            </a:r>
          </a:p>
        </p:txBody>
      </p:sp>
    </p:spTree>
    <p:extLst>
      <p:ext uri="{BB962C8B-B14F-4D97-AF65-F5344CB8AC3E}">
        <p14:creationId xmlns:p14="http://schemas.microsoft.com/office/powerpoint/2010/main" val="17186027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D40013-B47C-F401-A491-65FD9C55EE9A}"/>
              </a:ext>
            </a:extLst>
          </p:cNvPr>
          <p:cNvPicPr>
            <a:picLocks noChangeAspect="1"/>
          </p:cNvPicPr>
          <p:nvPr/>
        </p:nvPicPr>
        <p:blipFill>
          <a:blip r:embed="rId2"/>
          <a:stretch>
            <a:fillRect/>
          </a:stretch>
        </p:blipFill>
        <p:spPr>
          <a:xfrm>
            <a:off x="8482630" y="3621853"/>
            <a:ext cx="2427110" cy="3236147"/>
          </a:xfrm>
          <a:prstGeom prst="rect">
            <a:avLst/>
          </a:prstGeom>
        </p:spPr>
      </p:pic>
      <p:sp>
        <p:nvSpPr>
          <p:cNvPr id="2" name="Title 1">
            <a:extLst>
              <a:ext uri="{FF2B5EF4-FFF2-40B4-BE49-F238E27FC236}">
                <a16:creationId xmlns:a16="http://schemas.microsoft.com/office/drawing/2014/main" id="{67A289E3-88DD-FC87-1131-04A1AA6458F6}"/>
              </a:ext>
            </a:extLst>
          </p:cNvPr>
          <p:cNvSpPr>
            <a:spLocks noGrp="1"/>
          </p:cNvSpPr>
          <p:nvPr>
            <p:ph type="title"/>
          </p:nvPr>
        </p:nvSpPr>
        <p:spPr/>
        <p:txBody>
          <a:bodyPr/>
          <a:lstStyle/>
          <a:p>
            <a:r>
              <a:rPr lang="en-US" dirty="0"/>
              <a:t>Casualty Power Systems</a:t>
            </a:r>
          </a:p>
        </p:txBody>
      </p:sp>
      <p:sp>
        <p:nvSpPr>
          <p:cNvPr id="3" name="Content Placeholder 2">
            <a:extLst>
              <a:ext uri="{FF2B5EF4-FFF2-40B4-BE49-F238E27FC236}">
                <a16:creationId xmlns:a16="http://schemas.microsoft.com/office/drawing/2014/main" id="{88E1E14A-DCD5-291A-3DFF-86DC8DDD17BB}"/>
              </a:ext>
            </a:extLst>
          </p:cNvPr>
          <p:cNvSpPr>
            <a:spLocks noGrp="1"/>
          </p:cNvSpPr>
          <p:nvPr>
            <p:ph idx="1"/>
          </p:nvPr>
        </p:nvSpPr>
        <p:spPr>
          <a:xfrm>
            <a:off x="838200" y="1825625"/>
            <a:ext cx="6138333" cy="4351338"/>
          </a:xfrm>
        </p:spPr>
        <p:txBody>
          <a:bodyPr>
            <a:normAutofit/>
          </a:bodyPr>
          <a:lstStyle/>
          <a:p>
            <a:r>
              <a:rPr lang="en-US" dirty="0"/>
              <a:t>Composed of</a:t>
            </a:r>
          </a:p>
          <a:p>
            <a:pPr lvl="1"/>
            <a:r>
              <a:rPr lang="en-US" dirty="0"/>
              <a:t>Portable cables</a:t>
            </a:r>
          </a:p>
          <a:p>
            <a:pPr lvl="1"/>
            <a:r>
              <a:rPr lang="en-US" dirty="0"/>
              <a:t>Permanently installed cables</a:t>
            </a:r>
          </a:p>
          <a:p>
            <a:pPr lvl="1"/>
            <a:r>
              <a:rPr lang="en-US" dirty="0"/>
              <a:t>Connectors</a:t>
            </a:r>
          </a:p>
          <a:p>
            <a:pPr lvl="1"/>
            <a:r>
              <a:rPr lang="en-US" dirty="0"/>
              <a:t>Bulkhead penetrations</a:t>
            </a:r>
          </a:p>
          <a:p>
            <a:r>
              <a:rPr lang="en-US" dirty="0"/>
              <a:t>Enables restoring power to emergency loads / loads designated for compartment survivability</a:t>
            </a:r>
          </a:p>
          <a:p>
            <a:r>
              <a:rPr lang="en-US" dirty="0"/>
              <a:t>Generally, only found on naval ships</a:t>
            </a:r>
          </a:p>
        </p:txBody>
      </p:sp>
      <p:sp>
        <p:nvSpPr>
          <p:cNvPr id="4" name="Date Placeholder 3">
            <a:extLst>
              <a:ext uri="{FF2B5EF4-FFF2-40B4-BE49-F238E27FC236}">
                <a16:creationId xmlns:a16="http://schemas.microsoft.com/office/drawing/2014/main" id="{7D3E5BC5-5654-36C2-EB15-BAB443A1D28F}"/>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C46260E7-E6D5-F5C6-FCD1-42AA65284AD1}"/>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6413AE2C-DDCF-2229-80FC-AE327F5166AB}"/>
              </a:ext>
            </a:extLst>
          </p:cNvPr>
          <p:cNvSpPr>
            <a:spLocks noGrp="1"/>
          </p:cNvSpPr>
          <p:nvPr>
            <p:ph type="sldNum" sz="quarter" idx="12"/>
          </p:nvPr>
        </p:nvSpPr>
        <p:spPr/>
        <p:txBody>
          <a:bodyPr/>
          <a:lstStyle/>
          <a:p>
            <a:fld id="{13E3B7D2-2C23-477A-B7E5-64419E75BE45}" type="slidenum">
              <a:rPr lang="en-US" smtClean="0"/>
              <a:t>7</a:t>
            </a:fld>
            <a:endParaRPr lang="en-US"/>
          </a:p>
        </p:txBody>
      </p:sp>
      <p:pic>
        <p:nvPicPr>
          <p:cNvPr id="7" name="Picture 6">
            <a:extLst>
              <a:ext uri="{FF2B5EF4-FFF2-40B4-BE49-F238E27FC236}">
                <a16:creationId xmlns:a16="http://schemas.microsoft.com/office/drawing/2014/main" id="{E185CD6D-7AEC-73D6-CBCB-C90A67C39CE5}"/>
              </a:ext>
            </a:extLst>
          </p:cNvPr>
          <p:cNvPicPr>
            <a:picLocks noChangeAspect="1"/>
          </p:cNvPicPr>
          <p:nvPr/>
        </p:nvPicPr>
        <p:blipFill>
          <a:blip r:embed="rId3"/>
          <a:stretch>
            <a:fillRect/>
          </a:stretch>
        </p:blipFill>
        <p:spPr>
          <a:xfrm>
            <a:off x="9796900" y="149358"/>
            <a:ext cx="2089414" cy="2089414"/>
          </a:xfrm>
          <a:prstGeom prst="rect">
            <a:avLst/>
          </a:prstGeom>
        </p:spPr>
      </p:pic>
      <p:pic>
        <p:nvPicPr>
          <p:cNvPr id="9" name="Picture 8">
            <a:extLst>
              <a:ext uri="{FF2B5EF4-FFF2-40B4-BE49-F238E27FC236}">
                <a16:creationId xmlns:a16="http://schemas.microsoft.com/office/drawing/2014/main" id="{92F3723D-5095-9710-E9CC-35C41BB5D161}"/>
              </a:ext>
            </a:extLst>
          </p:cNvPr>
          <p:cNvPicPr>
            <a:picLocks noChangeAspect="1"/>
          </p:cNvPicPr>
          <p:nvPr/>
        </p:nvPicPr>
        <p:blipFill>
          <a:blip r:embed="rId4"/>
          <a:stretch>
            <a:fillRect/>
          </a:stretch>
        </p:blipFill>
        <p:spPr>
          <a:xfrm>
            <a:off x="8315153" y="2238772"/>
            <a:ext cx="3571161" cy="2380456"/>
          </a:xfrm>
          <a:prstGeom prst="rect">
            <a:avLst/>
          </a:prstGeom>
        </p:spPr>
      </p:pic>
      <p:sp>
        <p:nvSpPr>
          <p:cNvPr id="13" name="TextBox 12">
            <a:extLst>
              <a:ext uri="{FF2B5EF4-FFF2-40B4-BE49-F238E27FC236}">
                <a16:creationId xmlns:a16="http://schemas.microsoft.com/office/drawing/2014/main" id="{6A835871-4D6A-C6CF-1FE8-1A7D4C465DA1}"/>
              </a:ext>
            </a:extLst>
          </p:cNvPr>
          <p:cNvSpPr txBox="1"/>
          <p:nvPr/>
        </p:nvSpPr>
        <p:spPr>
          <a:xfrm>
            <a:off x="10581731" y="4403784"/>
            <a:ext cx="1367682" cy="215444"/>
          </a:xfrm>
          <a:prstGeom prst="rect">
            <a:avLst/>
          </a:prstGeom>
          <a:noFill/>
        </p:spPr>
        <p:txBody>
          <a:bodyPr wrap="none" rtlCol="0">
            <a:spAutoFit/>
          </a:bodyPr>
          <a:lstStyle/>
          <a:p>
            <a:r>
              <a:rPr lang="en-US" sz="800" dirty="0">
                <a:solidFill>
                  <a:schemeClr val="bg1"/>
                </a:solidFill>
              </a:rPr>
              <a:t>USN Photo: Public Domain</a:t>
            </a:r>
          </a:p>
        </p:txBody>
      </p:sp>
      <p:sp>
        <p:nvSpPr>
          <p:cNvPr id="15" name="TextBox 14">
            <a:extLst>
              <a:ext uri="{FF2B5EF4-FFF2-40B4-BE49-F238E27FC236}">
                <a16:creationId xmlns:a16="http://schemas.microsoft.com/office/drawing/2014/main" id="{F49FDE9C-C69C-998E-91C1-3FC88164847E}"/>
              </a:ext>
            </a:extLst>
          </p:cNvPr>
          <p:cNvSpPr txBox="1"/>
          <p:nvPr/>
        </p:nvSpPr>
        <p:spPr>
          <a:xfrm>
            <a:off x="9796900" y="149358"/>
            <a:ext cx="1468672" cy="215444"/>
          </a:xfrm>
          <a:prstGeom prst="rect">
            <a:avLst/>
          </a:prstGeom>
          <a:noFill/>
        </p:spPr>
        <p:txBody>
          <a:bodyPr wrap="none" rtlCol="0">
            <a:spAutoFit/>
          </a:bodyPr>
          <a:lstStyle/>
          <a:p>
            <a:r>
              <a:rPr lang="en-US" sz="800" dirty="0"/>
              <a:t>Photo by N Doerry: CC BY 4.0</a:t>
            </a:r>
          </a:p>
        </p:txBody>
      </p:sp>
      <p:sp>
        <p:nvSpPr>
          <p:cNvPr id="17" name="TextBox 16">
            <a:extLst>
              <a:ext uri="{FF2B5EF4-FFF2-40B4-BE49-F238E27FC236}">
                <a16:creationId xmlns:a16="http://schemas.microsoft.com/office/drawing/2014/main" id="{F6DCAC2C-5875-830B-DB92-169B938014FA}"/>
              </a:ext>
            </a:extLst>
          </p:cNvPr>
          <p:cNvSpPr txBox="1"/>
          <p:nvPr/>
        </p:nvSpPr>
        <p:spPr>
          <a:xfrm>
            <a:off x="9441068" y="4619228"/>
            <a:ext cx="1468672" cy="215444"/>
          </a:xfrm>
          <a:prstGeom prst="rect">
            <a:avLst/>
          </a:prstGeom>
          <a:noFill/>
        </p:spPr>
        <p:txBody>
          <a:bodyPr wrap="none" rtlCol="0">
            <a:spAutoFit/>
          </a:bodyPr>
          <a:lstStyle/>
          <a:p>
            <a:r>
              <a:rPr lang="en-US" sz="800" dirty="0"/>
              <a:t>Photo by N Doerry: CC BY 4.0</a:t>
            </a:r>
          </a:p>
        </p:txBody>
      </p:sp>
    </p:spTree>
    <p:extLst>
      <p:ext uri="{BB962C8B-B14F-4D97-AF65-F5344CB8AC3E}">
        <p14:creationId xmlns:p14="http://schemas.microsoft.com/office/powerpoint/2010/main" val="1888056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6E40E-A97E-5A02-CF7F-C312E886DBD4}"/>
              </a:ext>
            </a:extLst>
          </p:cNvPr>
          <p:cNvSpPr>
            <a:spLocks noGrp="1"/>
          </p:cNvSpPr>
          <p:nvPr>
            <p:ph type="title"/>
          </p:nvPr>
        </p:nvSpPr>
        <p:spPr/>
        <p:txBody>
          <a:bodyPr/>
          <a:lstStyle/>
          <a:p>
            <a:r>
              <a:rPr lang="en-US" dirty="0"/>
              <a:t>Dynamic Positioning</a:t>
            </a:r>
          </a:p>
        </p:txBody>
      </p:sp>
      <p:sp>
        <p:nvSpPr>
          <p:cNvPr id="3" name="Content Placeholder 2">
            <a:extLst>
              <a:ext uri="{FF2B5EF4-FFF2-40B4-BE49-F238E27FC236}">
                <a16:creationId xmlns:a16="http://schemas.microsoft.com/office/drawing/2014/main" id="{0B21FD93-8462-E212-230A-ECC9D821EBAB}"/>
              </a:ext>
            </a:extLst>
          </p:cNvPr>
          <p:cNvSpPr>
            <a:spLocks noGrp="1"/>
          </p:cNvSpPr>
          <p:nvPr>
            <p:ph idx="1"/>
          </p:nvPr>
        </p:nvSpPr>
        <p:spPr>
          <a:xfrm>
            <a:off x="838201" y="1825625"/>
            <a:ext cx="5438422" cy="4351338"/>
          </a:xfrm>
        </p:spPr>
        <p:txBody>
          <a:bodyPr>
            <a:normAutofit fontScale="70000" lnSpcReduction="20000"/>
          </a:bodyPr>
          <a:lstStyle/>
          <a:p>
            <a:r>
              <a:rPr lang="en-US" dirty="0"/>
              <a:t>Dynamic positioning provides an inherent level of survivability for the propulsion system.</a:t>
            </a:r>
          </a:p>
          <a:p>
            <a:r>
              <a:rPr lang="en-US" dirty="0"/>
              <a:t>ABS Guide for Dynamic Positioning System</a:t>
            </a:r>
          </a:p>
          <a:p>
            <a:pPr lvl="1"/>
            <a:r>
              <a:rPr lang="en-US" dirty="0"/>
              <a:t>“DPS-2 For vessels which are fitted with a dynamic positioning system which is capable of automatically maintaining the position and heading (Station Keeping) of the vessel within a specified operating envelope under specified maximum environmental conditions during and following any single fault, excluding a loss of compartment or compartments.” </a:t>
            </a:r>
          </a:p>
          <a:p>
            <a:pPr lvl="1"/>
            <a:r>
              <a:rPr lang="en-US" dirty="0"/>
              <a:t>“DPS-3 For vessels which are fitted with a dynamic positioning system which is capable of automatically maintaining the position and heading (Station Keeping) of the vessel within a specified operating envelope under specified maximum environmental conditions during and following any single fault, including complete loss of a compartment due to fire or flood.”</a:t>
            </a:r>
          </a:p>
          <a:p>
            <a:endParaRPr lang="en-US" dirty="0"/>
          </a:p>
        </p:txBody>
      </p:sp>
      <p:sp>
        <p:nvSpPr>
          <p:cNvPr id="4" name="Date Placeholder 3">
            <a:extLst>
              <a:ext uri="{FF2B5EF4-FFF2-40B4-BE49-F238E27FC236}">
                <a16:creationId xmlns:a16="http://schemas.microsoft.com/office/drawing/2014/main" id="{E0C33E4F-57CF-B399-E803-FE56E73DE961}"/>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EE49CE54-1D32-A27B-D375-4D28681C7920}"/>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779158F1-0FF0-B51A-EFBA-C61087CF1D59}"/>
              </a:ext>
            </a:extLst>
          </p:cNvPr>
          <p:cNvSpPr>
            <a:spLocks noGrp="1"/>
          </p:cNvSpPr>
          <p:nvPr>
            <p:ph type="sldNum" sz="quarter" idx="12"/>
          </p:nvPr>
        </p:nvSpPr>
        <p:spPr/>
        <p:txBody>
          <a:bodyPr/>
          <a:lstStyle/>
          <a:p>
            <a:fld id="{13E3B7D2-2C23-477A-B7E5-64419E75BE45}" type="slidenum">
              <a:rPr lang="en-US" smtClean="0"/>
              <a:t>8</a:t>
            </a:fld>
            <a:endParaRPr lang="en-US"/>
          </a:p>
        </p:txBody>
      </p:sp>
      <p:pic>
        <p:nvPicPr>
          <p:cNvPr id="7" name="Picture 6">
            <a:extLst>
              <a:ext uri="{FF2B5EF4-FFF2-40B4-BE49-F238E27FC236}">
                <a16:creationId xmlns:a16="http://schemas.microsoft.com/office/drawing/2014/main" id="{4889D8C5-76AF-56F1-7FDE-C6F0713376A5}"/>
              </a:ext>
            </a:extLst>
          </p:cNvPr>
          <p:cNvPicPr>
            <a:picLocks noChangeAspect="1"/>
          </p:cNvPicPr>
          <p:nvPr/>
        </p:nvPicPr>
        <p:blipFill>
          <a:blip r:embed="rId2"/>
          <a:stretch>
            <a:fillRect/>
          </a:stretch>
        </p:blipFill>
        <p:spPr>
          <a:xfrm>
            <a:off x="6403459" y="2370220"/>
            <a:ext cx="5644162" cy="2466708"/>
          </a:xfrm>
          <a:prstGeom prst="rect">
            <a:avLst/>
          </a:prstGeom>
        </p:spPr>
      </p:pic>
      <p:sp>
        <p:nvSpPr>
          <p:cNvPr id="9" name="TextBox 8">
            <a:extLst>
              <a:ext uri="{FF2B5EF4-FFF2-40B4-BE49-F238E27FC236}">
                <a16:creationId xmlns:a16="http://schemas.microsoft.com/office/drawing/2014/main" id="{F08E6DF4-2169-FD5B-1052-6E6919DED44F}"/>
              </a:ext>
            </a:extLst>
          </p:cNvPr>
          <p:cNvSpPr txBox="1"/>
          <p:nvPr/>
        </p:nvSpPr>
        <p:spPr>
          <a:xfrm>
            <a:off x="10264502" y="4964587"/>
            <a:ext cx="1438214" cy="215444"/>
          </a:xfrm>
          <a:prstGeom prst="rect">
            <a:avLst/>
          </a:prstGeom>
          <a:noFill/>
        </p:spPr>
        <p:txBody>
          <a:bodyPr wrap="none" rtlCol="0">
            <a:spAutoFit/>
          </a:bodyPr>
          <a:lstStyle/>
          <a:p>
            <a:r>
              <a:rPr lang="en-US" sz="800" dirty="0"/>
              <a:t>USCG Photo: Public Domain</a:t>
            </a:r>
          </a:p>
        </p:txBody>
      </p:sp>
    </p:spTree>
    <p:extLst>
      <p:ext uri="{BB962C8B-B14F-4D97-AF65-F5344CB8AC3E}">
        <p14:creationId xmlns:p14="http://schemas.microsoft.com/office/powerpoint/2010/main" val="3883441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6D0BF-56B0-48C1-1CF3-E762F3B63B16}"/>
              </a:ext>
            </a:extLst>
          </p:cNvPr>
          <p:cNvSpPr>
            <a:spLocks noGrp="1"/>
          </p:cNvSpPr>
          <p:nvPr>
            <p:ph type="title"/>
          </p:nvPr>
        </p:nvSpPr>
        <p:spPr/>
        <p:txBody>
          <a:bodyPr/>
          <a:lstStyle/>
          <a:p>
            <a:r>
              <a:rPr lang="en-US" dirty="0"/>
              <a:t>Zone boundaries</a:t>
            </a:r>
          </a:p>
        </p:txBody>
      </p:sp>
      <p:sp>
        <p:nvSpPr>
          <p:cNvPr id="3" name="Content Placeholder 2">
            <a:extLst>
              <a:ext uri="{FF2B5EF4-FFF2-40B4-BE49-F238E27FC236}">
                <a16:creationId xmlns:a16="http://schemas.microsoft.com/office/drawing/2014/main" id="{5EC0D663-6EFD-EC3B-16F7-DF91BDDF0590}"/>
              </a:ext>
            </a:extLst>
          </p:cNvPr>
          <p:cNvSpPr>
            <a:spLocks noGrp="1"/>
          </p:cNvSpPr>
          <p:nvPr>
            <p:ph idx="1"/>
          </p:nvPr>
        </p:nvSpPr>
        <p:spPr>
          <a:xfrm>
            <a:off x="838200" y="1309511"/>
            <a:ext cx="10924822" cy="4933950"/>
          </a:xfrm>
        </p:spPr>
        <p:txBody>
          <a:bodyPr>
            <a:normAutofit fontScale="55000" lnSpcReduction="20000"/>
          </a:bodyPr>
          <a:lstStyle/>
          <a:p>
            <a:pPr lvl="0"/>
            <a:r>
              <a:rPr lang="en-US" dirty="0"/>
              <a:t>Zones should be large enough such that non-overmatching damage to the ship due to an initiating event (such as grounding, collision, fire, or weapon effects) does not extend beyond two adjacent zones.  Ships are not designed to survive overmatching damage.</a:t>
            </a:r>
          </a:p>
          <a:p>
            <a:pPr lvl="0"/>
            <a:r>
              <a:rPr lang="en-US" dirty="0"/>
              <a:t>Zone boundaries should be designed to preclude fire spreading or progressive flooding to extend beyond the initial one or two damaged zones.</a:t>
            </a:r>
          </a:p>
          <a:p>
            <a:pPr lvl="1"/>
            <a:r>
              <a:rPr lang="en-US" dirty="0"/>
              <a:t> Zone boundaries should be watertight and should have an A-60 fire rating as defined by SOLAS Chapter II-2.  </a:t>
            </a:r>
          </a:p>
          <a:p>
            <a:pPr lvl="1"/>
            <a:r>
              <a:rPr lang="en-US" dirty="0"/>
              <a:t>The fire protection system should be designed to detect and extinguish fires as quickly as possible; </a:t>
            </a:r>
          </a:p>
          <a:p>
            <a:pPr lvl="2"/>
            <a:r>
              <a:rPr lang="en-US" dirty="0"/>
              <a:t>for non-overmatching threats, fires should be extinguished in no more than 60 minutes.</a:t>
            </a:r>
          </a:p>
          <a:p>
            <a:pPr lvl="0"/>
            <a:r>
              <a:rPr lang="en-US" dirty="0"/>
              <a:t>For ships required by SOLAS to have the capability for safe return to port,</a:t>
            </a:r>
          </a:p>
          <a:p>
            <a:pPr lvl="1"/>
            <a:r>
              <a:rPr lang="en-US" dirty="0"/>
              <a:t> the casualty threshold for fire is no larger than a single zone</a:t>
            </a:r>
          </a:p>
          <a:p>
            <a:pPr lvl="1"/>
            <a:r>
              <a:rPr lang="en-US" dirty="0"/>
              <a:t>the flooding requirement of any single watertight compartment is also no larger than a single zone. </a:t>
            </a:r>
          </a:p>
          <a:p>
            <a:pPr lvl="1"/>
            <a:r>
              <a:rPr lang="en-US" dirty="0"/>
              <a:t>The boundaries of zones should be selected such that the systems required to remain operational by SOLAS have sufficient redundancy across zones.</a:t>
            </a:r>
          </a:p>
          <a:p>
            <a:pPr lvl="0"/>
            <a:r>
              <a:rPr lang="en-US" dirty="0"/>
              <a:t>With any two adjacent zones damaged, there should be sufficient capability remaining in the undamaged zones to achieve the survivability objectives of the ship.</a:t>
            </a:r>
          </a:p>
          <a:p>
            <a:pPr lvl="0"/>
            <a:r>
              <a:rPr lang="en-US" dirty="0"/>
              <a:t>For systems required to be operational following damage and have multiple single points of failure, the single points of failure should ideally be located in the same zone.</a:t>
            </a:r>
          </a:p>
          <a:p>
            <a:pPr lvl="0"/>
            <a:r>
              <a:rPr lang="en-US" dirty="0"/>
              <a:t>For systems required to be operational following damage and have redundancy, redundant capability should ideally be located in different zones that are not adjacent.</a:t>
            </a:r>
          </a:p>
          <a:p>
            <a:pPr lvl="0"/>
            <a:r>
              <a:rPr lang="en-US" dirty="0"/>
              <a:t>A ship with a two-compartment damaged stability requirement can satisfy the flooding criteria with zones that span at least a single watertight subdivision.  A ship with a three-compartment damaged stability requirement can satisfy the flooding criteria with zones that span at least two watertight subdivisions.</a:t>
            </a:r>
          </a:p>
          <a:p>
            <a:endParaRPr lang="en-US" dirty="0"/>
          </a:p>
        </p:txBody>
      </p:sp>
      <p:sp>
        <p:nvSpPr>
          <p:cNvPr id="4" name="Date Placeholder 3">
            <a:extLst>
              <a:ext uri="{FF2B5EF4-FFF2-40B4-BE49-F238E27FC236}">
                <a16:creationId xmlns:a16="http://schemas.microsoft.com/office/drawing/2014/main" id="{5D1C4CC7-F002-A491-7019-213D9DEE619A}"/>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34FFBCE0-FA83-7C64-5062-99DCBA5985F2}"/>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1C3963F8-921B-8049-DE5A-1DCE5FD1E1D0}"/>
              </a:ext>
            </a:extLst>
          </p:cNvPr>
          <p:cNvSpPr>
            <a:spLocks noGrp="1"/>
          </p:cNvSpPr>
          <p:nvPr>
            <p:ph type="sldNum" sz="quarter" idx="12"/>
          </p:nvPr>
        </p:nvSpPr>
        <p:spPr/>
        <p:txBody>
          <a:bodyPr/>
          <a:lstStyle/>
          <a:p>
            <a:fld id="{13E3B7D2-2C23-477A-B7E5-64419E75BE45}" type="slidenum">
              <a:rPr lang="en-US" smtClean="0"/>
              <a:t>9</a:t>
            </a:fld>
            <a:endParaRPr lang="en-US"/>
          </a:p>
        </p:txBody>
      </p:sp>
    </p:spTree>
    <p:extLst>
      <p:ext uri="{BB962C8B-B14F-4D97-AF65-F5344CB8AC3E}">
        <p14:creationId xmlns:p14="http://schemas.microsoft.com/office/powerpoint/2010/main" val="2648064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FE241-A41A-0275-B130-B3F8180C6A9B}"/>
              </a:ext>
            </a:extLst>
          </p:cNvPr>
          <p:cNvSpPr>
            <a:spLocks noGrp="1"/>
          </p:cNvSpPr>
          <p:nvPr>
            <p:ph type="title"/>
          </p:nvPr>
        </p:nvSpPr>
        <p:spPr/>
        <p:txBody>
          <a:bodyPr/>
          <a:lstStyle/>
          <a:p>
            <a:r>
              <a:rPr lang="en-US" dirty="0"/>
              <a:t>Evaluating zonal survivability</a:t>
            </a:r>
          </a:p>
        </p:txBody>
      </p:sp>
      <p:sp>
        <p:nvSpPr>
          <p:cNvPr id="3" name="Content Placeholder 2">
            <a:extLst>
              <a:ext uri="{FF2B5EF4-FFF2-40B4-BE49-F238E27FC236}">
                <a16:creationId xmlns:a16="http://schemas.microsoft.com/office/drawing/2014/main" id="{DFB8AA3F-FAB3-ECE7-9A33-DE7B11F21C0D}"/>
              </a:ext>
            </a:extLst>
          </p:cNvPr>
          <p:cNvSpPr>
            <a:spLocks noGrp="1"/>
          </p:cNvSpPr>
          <p:nvPr>
            <p:ph idx="1"/>
          </p:nvPr>
        </p:nvSpPr>
        <p:spPr>
          <a:xfrm>
            <a:off x="838201" y="1825625"/>
            <a:ext cx="5126490" cy="4351338"/>
          </a:xfrm>
        </p:spPr>
        <p:txBody>
          <a:bodyPr/>
          <a:lstStyle/>
          <a:p>
            <a:r>
              <a:rPr lang="en-US" dirty="0"/>
              <a:t>Examine damaged zone cases</a:t>
            </a:r>
          </a:p>
          <a:p>
            <a:pPr lvl="1"/>
            <a:r>
              <a:rPr lang="en-US" dirty="0"/>
              <a:t>All individual zones</a:t>
            </a:r>
          </a:p>
          <a:p>
            <a:pPr lvl="1"/>
            <a:r>
              <a:rPr lang="en-US" dirty="0"/>
              <a:t>All pairs of adjacent zones</a:t>
            </a:r>
          </a:p>
          <a:p>
            <a:r>
              <a:rPr lang="en-US" dirty="0"/>
              <a:t>With each damaged zone case</a:t>
            </a:r>
          </a:p>
          <a:p>
            <a:pPr lvl="1"/>
            <a:r>
              <a:rPr lang="en-US" dirty="0"/>
              <a:t>Ensure sufficient generation and connectivity remains to power loads designated for zonal survivability</a:t>
            </a:r>
          </a:p>
          <a:p>
            <a:pPr lvl="1"/>
            <a:r>
              <a:rPr lang="en-US" dirty="0"/>
              <a:t>Ensure sufficient loads remain in undamaged zones to achieve design threat outcome</a:t>
            </a:r>
          </a:p>
        </p:txBody>
      </p:sp>
      <p:sp>
        <p:nvSpPr>
          <p:cNvPr id="4" name="Date Placeholder 3">
            <a:extLst>
              <a:ext uri="{FF2B5EF4-FFF2-40B4-BE49-F238E27FC236}">
                <a16:creationId xmlns:a16="http://schemas.microsoft.com/office/drawing/2014/main" id="{A82200CC-770D-7201-3A2C-4D3A5B826DC2}"/>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56CB15A4-8D8B-9DB9-323F-729945494936}"/>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E3335CFA-0502-E904-EC0B-B3B1858DBDA4}"/>
              </a:ext>
            </a:extLst>
          </p:cNvPr>
          <p:cNvSpPr>
            <a:spLocks noGrp="1"/>
          </p:cNvSpPr>
          <p:nvPr>
            <p:ph type="sldNum" sz="quarter" idx="12"/>
          </p:nvPr>
        </p:nvSpPr>
        <p:spPr/>
        <p:txBody>
          <a:bodyPr/>
          <a:lstStyle/>
          <a:p>
            <a:fld id="{13E3B7D2-2C23-477A-B7E5-64419E75BE45}" type="slidenum">
              <a:rPr lang="en-US" smtClean="0"/>
              <a:t>10</a:t>
            </a:fld>
            <a:endParaRPr lang="en-US"/>
          </a:p>
        </p:txBody>
      </p:sp>
      <p:pic>
        <p:nvPicPr>
          <p:cNvPr id="10" name="Picture 9">
            <a:extLst>
              <a:ext uri="{FF2B5EF4-FFF2-40B4-BE49-F238E27FC236}">
                <a16:creationId xmlns:a16="http://schemas.microsoft.com/office/drawing/2014/main" id="{EE70EC9C-ECE8-166F-C12B-2150D11BE3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7311" y="1534798"/>
            <a:ext cx="5745052" cy="1894202"/>
          </a:xfrm>
          <a:prstGeom prst="rect">
            <a:avLst/>
          </a:prstGeom>
        </p:spPr>
      </p:pic>
      <p:graphicFrame>
        <p:nvGraphicFramePr>
          <p:cNvPr id="11" name="Table 10">
            <a:extLst>
              <a:ext uri="{FF2B5EF4-FFF2-40B4-BE49-F238E27FC236}">
                <a16:creationId xmlns:a16="http://schemas.microsoft.com/office/drawing/2014/main" id="{FF636622-9FC0-DEB5-B4DB-E686A9F5E602}"/>
              </a:ext>
            </a:extLst>
          </p:cNvPr>
          <p:cNvGraphicFramePr>
            <a:graphicFrameLocks noGrp="1"/>
          </p:cNvGraphicFramePr>
          <p:nvPr>
            <p:extLst>
              <p:ext uri="{D42A27DB-BD31-4B8C-83A1-F6EECF244321}">
                <p14:modId xmlns:p14="http://schemas.microsoft.com/office/powerpoint/2010/main" val="3964068286"/>
              </p:ext>
            </p:extLst>
          </p:nvPr>
        </p:nvGraphicFramePr>
        <p:xfrm>
          <a:off x="7287970" y="3862123"/>
          <a:ext cx="3623734" cy="2494227"/>
        </p:xfrm>
        <a:graphic>
          <a:graphicData uri="http://schemas.openxmlformats.org/drawingml/2006/table">
            <a:tbl>
              <a:tblPr firstRow="1" bandRow="1">
                <a:tableStyleId>{5C22544A-7EE6-4342-B048-85BDC9FD1C3A}</a:tableStyleId>
              </a:tblPr>
              <a:tblGrid>
                <a:gridCol w="1811867">
                  <a:extLst>
                    <a:ext uri="{9D8B030D-6E8A-4147-A177-3AD203B41FA5}">
                      <a16:colId xmlns:a16="http://schemas.microsoft.com/office/drawing/2014/main" val="1062129145"/>
                    </a:ext>
                  </a:extLst>
                </a:gridCol>
                <a:gridCol w="1811867">
                  <a:extLst>
                    <a:ext uri="{9D8B030D-6E8A-4147-A177-3AD203B41FA5}">
                      <a16:colId xmlns:a16="http://schemas.microsoft.com/office/drawing/2014/main" val="387783325"/>
                    </a:ext>
                  </a:extLst>
                </a:gridCol>
              </a:tblGrid>
              <a:tr h="370840">
                <a:tc>
                  <a:txBody>
                    <a:bodyPr/>
                    <a:lstStyle/>
                    <a:p>
                      <a:pPr algn="ctr"/>
                      <a:r>
                        <a:rPr lang="en-US" dirty="0"/>
                        <a:t>Case</a:t>
                      </a:r>
                    </a:p>
                  </a:txBody>
                  <a:tcPr/>
                </a:tc>
                <a:tc>
                  <a:txBody>
                    <a:bodyPr/>
                    <a:lstStyle/>
                    <a:p>
                      <a:pPr algn="ctr"/>
                      <a:r>
                        <a:rPr lang="en-US" dirty="0"/>
                        <a:t>Damaged Zones</a:t>
                      </a:r>
                    </a:p>
                  </a:txBody>
                  <a:tcPr/>
                </a:tc>
                <a:extLst>
                  <a:ext uri="{0D108BD9-81ED-4DB2-BD59-A6C34878D82A}">
                    <a16:rowId xmlns:a16="http://schemas.microsoft.com/office/drawing/2014/main" val="1579484014"/>
                  </a:ext>
                </a:extLst>
              </a:tr>
              <a:tr h="370787">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886464607"/>
                  </a:ext>
                </a:extLst>
              </a:tr>
              <a:tr h="370840">
                <a:tc>
                  <a:txBody>
                    <a:bodyPr/>
                    <a:lstStyle/>
                    <a:p>
                      <a:pPr algn="ctr"/>
                      <a:r>
                        <a:rPr lang="en-US" dirty="0"/>
                        <a:t>2</a:t>
                      </a:r>
                    </a:p>
                  </a:txBody>
                  <a:tcPr/>
                </a:tc>
                <a:tc>
                  <a:txBody>
                    <a:bodyPr/>
                    <a:lstStyle/>
                    <a:p>
                      <a:pPr algn="ctr"/>
                      <a:r>
                        <a:rPr lang="en-US" dirty="0"/>
                        <a:t>2</a:t>
                      </a:r>
                    </a:p>
                  </a:txBody>
                  <a:tcPr/>
                </a:tc>
                <a:extLst>
                  <a:ext uri="{0D108BD9-81ED-4DB2-BD59-A6C34878D82A}">
                    <a16:rowId xmlns:a16="http://schemas.microsoft.com/office/drawing/2014/main" val="754820217"/>
                  </a:ext>
                </a:extLst>
              </a:tr>
              <a:tr h="370840">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424117794"/>
                  </a:ext>
                </a:extLst>
              </a:tr>
              <a:tr h="370840">
                <a:tc>
                  <a:txBody>
                    <a:bodyPr/>
                    <a:lstStyle/>
                    <a:p>
                      <a:pPr algn="ctr"/>
                      <a:r>
                        <a:rPr lang="en-US" dirty="0"/>
                        <a:t>4</a:t>
                      </a:r>
                    </a:p>
                  </a:txBody>
                  <a:tcPr/>
                </a:tc>
                <a:tc>
                  <a:txBody>
                    <a:bodyPr/>
                    <a:lstStyle/>
                    <a:p>
                      <a:pPr algn="ctr"/>
                      <a:r>
                        <a:rPr lang="en-US" dirty="0"/>
                        <a:t>1 and 2</a:t>
                      </a:r>
                    </a:p>
                  </a:txBody>
                  <a:tcPr/>
                </a:tc>
                <a:extLst>
                  <a:ext uri="{0D108BD9-81ED-4DB2-BD59-A6C34878D82A}">
                    <a16:rowId xmlns:a16="http://schemas.microsoft.com/office/drawing/2014/main" val="357589046"/>
                  </a:ext>
                </a:extLst>
              </a:tr>
              <a:tr h="370840">
                <a:tc>
                  <a:txBody>
                    <a:bodyPr/>
                    <a:lstStyle/>
                    <a:p>
                      <a:pPr algn="ctr"/>
                      <a:r>
                        <a:rPr lang="en-US" dirty="0"/>
                        <a:t>5</a:t>
                      </a:r>
                    </a:p>
                  </a:txBody>
                  <a:tcPr/>
                </a:tc>
                <a:tc>
                  <a:txBody>
                    <a:bodyPr/>
                    <a:lstStyle/>
                    <a:p>
                      <a:pPr algn="ctr"/>
                      <a:r>
                        <a:rPr lang="en-US" dirty="0"/>
                        <a:t>2 and 3</a:t>
                      </a:r>
                    </a:p>
                  </a:txBody>
                  <a:tcPr/>
                </a:tc>
                <a:extLst>
                  <a:ext uri="{0D108BD9-81ED-4DB2-BD59-A6C34878D82A}">
                    <a16:rowId xmlns:a16="http://schemas.microsoft.com/office/drawing/2014/main" val="3889240725"/>
                  </a:ext>
                </a:extLst>
              </a:tr>
            </a:tbl>
          </a:graphicData>
        </a:graphic>
      </p:graphicFrame>
    </p:spTree>
    <p:extLst>
      <p:ext uri="{BB962C8B-B14F-4D97-AF65-F5344CB8AC3E}">
        <p14:creationId xmlns:p14="http://schemas.microsoft.com/office/powerpoint/2010/main" val="2358630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024BD-A206-9E59-E1AB-EE9D13223D57}"/>
              </a:ext>
            </a:extLst>
          </p:cNvPr>
          <p:cNvSpPr>
            <a:spLocks noGrp="1"/>
          </p:cNvSpPr>
          <p:nvPr>
            <p:ph type="title"/>
          </p:nvPr>
        </p:nvSpPr>
        <p:spPr/>
        <p:txBody>
          <a:bodyPr/>
          <a:lstStyle/>
          <a:p>
            <a:r>
              <a:rPr lang="en-US" dirty="0"/>
              <a:t>Evaluating compartment survivability</a:t>
            </a:r>
          </a:p>
        </p:txBody>
      </p:sp>
      <p:sp>
        <p:nvSpPr>
          <p:cNvPr id="3" name="Content Placeholder 2">
            <a:extLst>
              <a:ext uri="{FF2B5EF4-FFF2-40B4-BE49-F238E27FC236}">
                <a16:creationId xmlns:a16="http://schemas.microsoft.com/office/drawing/2014/main" id="{6C2F06E4-0F5D-0B88-59A5-8DEA2CAA2C56}"/>
              </a:ext>
            </a:extLst>
          </p:cNvPr>
          <p:cNvSpPr>
            <a:spLocks noGrp="1"/>
          </p:cNvSpPr>
          <p:nvPr>
            <p:ph idx="1"/>
          </p:nvPr>
        </p:nvSpPr>
        <p:spPr>
          <a:xfrm>
            <a:off x="838200" y="1825625"/>
            <a:ext cx="5257800" cy="4351338"/>
          </a:xfrm>
        </p:spPr>
        <p:txBody>
          <a:bodyPr/>
          <a:lstStyle/>
          <a:p>
            <a:r>
              <a:rPr lang="en-US" dirty="0"/>
              <a:t>Extension of Zonal Survivability Analysis</a:t>
            </a:r>
          </a:p>
          <a:p>
            <a:r>
              <a:rPr lang="en-US" dirty="0"/>
              <a:t>Examine loads designated for compartment survivability in the damaged zones</a:t>
            </a:r>
          </a:p>
          <a:p>
            <a:pPr lvl="1"/>
            <a:r>
              <a:rPr lang="en-US" dirty="0"/>
              <a:t>Ensure sufficient connectivity to undamaged zones</a:t>
            </a:r>
          </a:p>
          <a:p>
            <a:pPr lvl="2"/>
            <a:r>
              <a:rPr lang="en-US" dirty="0"/>
              <a:t>Bus Transfer between two feeders</a:t>
            </a:r>
          </a:p>
          <a:p>
            <a:pPr lvl="2"/>
            <a:r>
              <a:rPr lang="en-US" dirty="0"/>
              <a:t>Casualty power connection</a:t>
            </a:r>
          </a:p>
          <a:p>
            <a:pPr lvl="1"/>
            <a:r>
              <a:rPr lang="en-US" dirty="0"/>
              <a:t>Ensure sufficient generation capacity in undamaged zones</a:t>
            </a:r>
          </a:p>
        </p:txBody>
      </p:sp>
      <p:sp>
        <p:nvSpPr>
          <p:cNvPr id="4" name="Date Placeholder 3">
            <a:extLst>
              <a:ext uri="{FF2B5EF4-FFF2-40B4-BE49-F238E27FC236}">
                <a16:creationId xmlns:a16="http://schemas.microsoft.com/office/drawing/2014/main" id="{18FB4115-4FAD-1ECD-BAFA-69540359EB04}"/>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765990CA-F294-24C8-883A-39B98B8C8DBA}"/>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16B94D7F-D416-C864-11C9-27754280292D}"/>
              </a:ext>
            </a:extLst>
          </p:cNvPr>
          <p:cNvSpPr>
            <a:spLocks noGrp="1"/>
          </p:cNvSpPr>
          <p:nvPr>
            <p:ph type="sldNum" sz="quarter" idx="12"/>
          </p:nvPr>
        </p:nvSpPr>
        <p:spPr/>
        <p:txBody>
          <a:bodyPr/>
          <a:lstStyle/>
          <a:p>
            <a:fld id="{13E3B7D2-2C23-477A-B7E5-64419E75BE45}" type="slidenum">
              <a:rPr lang="en-US" smtClean="0"/>
              <a:t>11</a:t>
            </a:fld>
            <a:endParaRPr lang="en-US"/>
          </a:p>
        </p:txBody>
      </p:sp>
      <p:pic>
        <p:nvPicPr>
          <p:cNvPr id="8" name="Picture 7">
            <a:extLst>
              <a:ext uri="{FF2B5EF4-FFF2-40B4-BE49-F238E27FC236}">
                <a16:creationId xmlns:a16="http://schemas.microsoft.com/office/drawing/2014/main" id="{BB7FE214-00D5-145A-D82B-217536396F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7311" y="1534798"/>
            <a:ext cx="5745052" cy="1894202"/>
          </a:xfrm>
          <a:prstGeom prst="rect">
            <a:avLst/>
          </a:prstGeom>
        </p:spPr>
      </p:pic>
      <p:graphicFrame>
        <p:nvGraphicFramePr>
          <p:cNvPr id="10" name="Table 9">
            <a:extLst>
              <a:ext uri="{FF2B5EF4-FFF2-40B4-BE49-F238E27FC236}">
                <a16:creationId xmlns:a16="http://schemas.microsoft.com/office/drawing/2014/main" id="{1CE9350F-EECE-A2D4-EF72-F7255FB5B9C6}"/>
              </a:ext>
            </a:extLst>
          </p:cNvPr>
          <p:cNvGraphicFramePr>
            <a:graphicFrameLocks noGrp="1"/>
          </p:cNvGraphicFramePr>
          <p:nvPr>
            <p:extLst>
              <p:ext uri="{D42A27DB-BD31-4B8C-83A1-F6EECF244321}">
                <p14:modId xmlns:p14="http://schemas.microsoft.com/office/powerpoint/2010/main" val="2590039920"/>
              </p:ext>
            </p:extLst>
          </p:nvPr>
        </p:nvGraphicFramePr>
        <p:xfrm>
          <a:off x="7287970" y="3862123"/>
          <a:ext cx="3623734" cy="2494227"/>
        </p:xfrm>
        <a:graphic>
          <a:graphicData uri="http://schemas.openxmlformats.org/drawingml/2006/table">
            <a:tbl>
              <a:tblPr firstRow="1" bandRow="1">
                <a:tableStyleId>{5C22544A-7EE6-4342-B048-85BDC9FD1C3A}</a:tableStyleId>
              </a:tblPr>
              <a:tblGrid>
                <a:gridCol w="1811867">
                  <a:extLst>
                    <a:ext uri="{9D8B030D-6E8A-4147-A177-3AD203B41FA5}">
                      <a16:colId xmlns:a16="http://schemas.microsoft.com/office/drawing/2014/main" val="1062129145"/>
                    </a:ext>
                  </a:extLst>
                </a:gridCol>
                <a:gridCol w="1811867">
                  <a:extLst>
                    <a:ext uri="{9D8B030D-6E8A-4147-A177-3AD203B41FA5}">
                      <a16:colId xmlns:a16="http://schemas.microsoft.com/office/drawing/2014/main" val="387783325"/>
                    </a:ext>
                  </a:extLst>
                </a:gridCol>
              </a:tblGrid>
              <a:tr h="370840">
                <a:tc>
                  <a:txBody>
                    <a:bodyPr/>
                    <a:lstStyle/>
                    <a:p>
                      <a:pPr algn="ctr"/>
                      <a:r>
                        <a:rPr lang="en-US" dirty="0"/>
                        <a:t>Case</a:t>
                      </a:r>
                    </a:p>
                  </a:txBody>
                  <a:tcPr/>
                </a:tc>
                <a:tc>
                  <a:txBody>
                    <a:bodyPr/>
                    <a:lstStyle/>
                    <a:p>
                      <a:pPr algn="ctr"/>
                      <a:r>
                        <a:rPr lang="en-US" dirty="0"/>
                        <a:t>Damaged Zones</a:t>
                      </a:r>
                    </a:p>
                  </a:txBody>
                  <a:tcPr/>
                </a:tc>
                <a:extLst>
                  <a:ext uri="{0D108BD9-81ED-4DB2-BD59-A6C34878D82A}">
                    <a16:rowId xmlns:a16="http://schemas.microsoft.com/office/drawing/2014/main" val="1579484014"/>
                  </a:ext>
                </a:extLst>
              </a:tr>
              <a:tr h="370787">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886464607"/>
                  </a:ext>
                </a:extLst>
              </a:tr>
              <a:tr h="370840">
                <a:tc>
                  <a:txBody>
                    <a:bodyPr/>
                    <a:lstStyle/>
                    <a:p>
                      <a:pPr algn="ctr"/>
                      <a:r>
                        <a:rPr lang="en-US" dirty="0"/>
                        <a:t>2</a:t>
                      </a:r>
                    </a:p>
                  </a:txBody>
                  <a:tcPr/>
                </a:tc>
                <a:tc>
                  <a:txBody>
                    <a:bodyPr/>
                    <a:lstStyle/>
                    <a:p>
                      <a:pPr algn="ctr"/>
                      <a:r>
                        <a:rPr lang="en-US" dirty="0"/>
                        <a:t>2</a:t>
                      </a:r>
                    </a:p>
                  </a:txBody>
                  <a:tcPr/>
                </a:tc>
                <a:extLst>
                  <a:ext uri="{0D108BD9-81ED-4DB2-BD59-A6C34878D82A}">
                    <a16:rowId xmlns:a16="http://schemas.microsoft.com/office/drawing/2014/main" val="754820217"/>
                  </a:ext>
                </a:extLst>
              </a:tr>
              <a:tr h="370840">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424117794"/>
                  </a:ext>
                </a:extLst>
              </a:tr>
              <a:tr h="370840">
                <a:tc>
                  <a:txBody>
                    <a:bodyPr/>
                    <a:lstStyle/>
                    <a:p>
                      <a:pPr algn="ctr"/>
                      <a:r>
                        <a:rPr lang="en-US" dirty="0"/>
                        <a:t>4</a:t>
                      </a:r>
                    </a:p>
                  </a:txBody>
                  <a:tcPr/>
                </a:tc>
                <a:tc>
                  <a:txBody>
                    <a:bodyPr/>
                    <a:lstStyle/>
                    <a:p>
                      <a:pPr algn="ctr"/>
                      <a:r>
                        <a:rPr lang="en-US" dirty="0"/>
                        <a:t>1 and 2</a:t>
                      </a:r>
                    </a:p>
                  </a:txBody>
                  <a:tcPr/>
                </a:tc>
                <a:extLst>
                  <a:ext uri="{0D108BD9-81ED-4DB2-BD59-A6C34878D82A}">
                    <a16:rowId xmlns:a16="http://schemas.microsoft.com/office/drawing/2014/main" val="357589046"/>
                  </a:ext>
                </a:extLst>
              </a:tr>
              <a:tr h="370840">
                <a:tc>
                  <a:txBody>
                    <a:bodyPr/>
                    <a:lstStyle/>
                    <a:p>
                      <a:pPr algn="ctr"/>
                      <a:r>
                        <a:rPr lang="en-US" dirty="0"/>
                        <a:t>5</a:t>
                      </a:r>
                    </a:p>
                  </a:txBody>
                  <a:tcPr/>
                </a:tc>
                <a:tc>
                  <a:txBody>
                    <a:bodyPr/>
                    <a:lstStyle/>
                    <a:p>
                      <a:pPr algn="ctr"/>
                      <a:r>
                        <a:rPr lang="en-US" dirty="0"/>
                        <a:t>2 and 3</a:t>
                      </a:r>
                    </a:p>
                  </a:txBody>
                  <a:tcPr/>
                </a:tc>
                <a:extLst>
                  <a:ext uri="{0D108BD9-81ED-4DB2-BD59-A6C34878D82A}">
                    <a16:rowId xmlns:a16="http://schemas.microsoft.com/office/drawing/2014/main" val="3889240725"/>
                  </a:ext>
                </a:extLst>
              </a:tr>
            </a:tbl>
          </a:graphicData>
        </a:graphic>
      </p:graphicFrame>
    </p:spTree>
    <p:extLst>
      <p:ext uri="{BB962C8B-B14F-4D97-AF65-F5344CB8AC3E}">
        <p14:creationId xmlns:p14="http://schemas.microsoft.com/office/powerpoint/2010/main" val="3326118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1C3BF-17CE-A23D-862F-EC81B20EF643}"/>
              </a:ext>
            </a:extLst>
          </p:cNvPr>
          <p:cNvSpPr>
            <a:spLocks noGrp="1"/>
          </p:cNvSpPr>
          <p:nvPr>
            <p:ph type="title"/>
          </p:nvPr>
        </p:nvSpPr>
        <p:spPr/>
        <p:txBody>
          <a:bodyPr/>
          <a:lstStyle/>
          <a:p>
            <a:r>
              <a:rPr lang="en-US" dirty="0"/>
              <a:t>Evaluating non-zonal system survivability</a:t>
            </a:r>
          </a:p>
        </p:txBody>
      </p:sp>
      <p:sp>
        <p:nvSpPr>
          <p:cNvPr id="3" name="Content Placeholder 2">
            <a:extLst>
              <a:ext uri="{FF2B5EF4-FFF2-40B4-BE49-F238E27FC236}">
                <a16:creationId xmlns:a16="http://schemas.microsoft.com/office/drawing/2014/main" id="{C5D6B638-7217-7ABB-9D15-8CA8D6EC7D7D}"/>
              </a:ext>
            </a:extLst>
          </p:cNvPr>
          <p:cNvSpPr>
            <a:spLocks noGrp="1"/>
          </p:cNvSpPr>
          <p:nvPr>
            <p:ph idx="1"/>
          </p:nvPr>
        </p:nvSpPr>
        <p:spPr>
          <a:xfrm>
            <a:off x="838200" y="1825625"/>
            <a:ext cx="5002808" cy="4351338"/>
          </a:xfrm>
        </p:spPr>
        <p:txBody>
          <a:bodyPr/>
          <a:lstStyle/>
          <a:p>
            <a:r>
              <a:rPr lang="en-US" dirty="0"/>
              <a:t>A limited set of locations for damage are assumed.</a:t>
            </a:r>
          </a:p>
          <a:p>
            <a:r>
              <a:rPr lang="en-US" dirty="0"/>
              <a:t>Damage to equipment (and structure) from each design threat is assessed.</a:t>
            </a:r>
          </a:p>
          <a:p>
            <a:r>
              <a:rPr lang="en-US" dirty="0"/>
              <a:t>Overall impact of the damage on the ability to achieve design threat outcome is estimated.</a:t>
            </a:r>
          </a:p>
        </p:txBody>
      </p:sp>
      <p:sp>
        <p:nvSpPr>
          <p:cNvPr id="4" name="Date Placeholder 3">
            <a:extLst>
              <a:ext uri="{FF2B5EF4-FFF2-40B4-BE49-F238E27FC236}">
                <a16:creationId xmlns:a16="http://schemas.microsoft.com/office/drawing/2014/main" id="{0310D24A-7A08-2294-B605-081309872DBF}"/>
              </a:ext>
            </a:extLst>
          </p:cNvPr>
          <p:cNvSpPr>
            <a:spLocks noGrp="1"/>
          </p:cNvSpPr>
          <p:nvPr>
            <p:ph type="dt" sz="half" idx="10"/>
          </p:nvPr>
        </p:nvSpPr>
        <p:spPr/>
        <p:txBody>
          <a:bodyPr/>
          <a:lstStyle/>
          <a:p>
            <a:r>
              <a:rPr lang="en-US"/>
              <a:t>10/1/2026</a:t>
            </a:r>
          </a:p>
        </p:txBody>
      </p:sp>
      <p:sp>
        <p:nvSpPr>
          <p:cNvPr id="5" name="Footer Placeholder 4">
            <a:extLst>
              <a:ext uri="{FF2B5EF4-FFF2-40B4-BE49-F238E27FC236}">
                <a16:creationId xmlns:a16="http://schemas.microsoft.com/office/drawing/2014/main" id="{74B267D8-309B-4F45-6238-77DDE74E304B}"/>
              </a:ext>
            </a:extLst>
          </p:cNvPr>
          <p:cNvSpPr>
            <a:spLocks noGrp="1"/>
          </p:cNvSpPr>
          <p:nvPr>
            <p:ph type="ftr" sz="quarter" idx="11"/>
          </p:nvPr>
        </p:nvSpPr>
        <p:spPr/>
        <p:txBody>
          <a:bodyPr/>
          <a:lstStyle/>
          <a:p>
            <a:r>
              <a:rPr lang="en-US"/>
              <a:t>© 2026 by Norbert Doerry                                                                                  This work is licensed via: CC BY 4.0</a:t>
            </a:r>
          </a:p>
        </p:txBody>
      </p:sp>
      <p:sp>
        <p:nvSpPr>
          <p:cNvPr id="6" name="Slide Number Placeholder 5">
            <a:extLst>
              <a:ext uri="{FF2B5EF4-FFF2-40B4-BE49-F238E27FC236}">
                <a16:creationId xmlns:a16="http://schemas.microsoft.com/office/drawing/2014/main" id="{DA1E8356-E453-CFED-70D3-4A7DC22F669F}"/>
              </a:ext>
            </a:extLst>
          </p:cNvPr>
          <p:cNvSpPr>
            <a:spLocks noGrp="1"/>
          </p:cNvSpPr>
          <p:nvPr>
            <p:ph type="sldNum" sz="quarter" idx="12"/>
          </p:nvPr>
        </p:nvSpPr>
        <p:spPr/>
        <p:txBody>
          <a:bodyPr/>
          <a:lstStyle/>
          <a:p>
            <a:fld id="{13E3B7D2-2C23-477A-B7E5-64419E75BE45}" type="slidenum">
              <a:rPr lang="en-US" smtClean="0"/>
              <a:t>12</a:t>
            </a:fld>
            <a:endParaRPr lang="en-US"/>
          </a:p>
        </p:txBody>
      </p:sp>
      <p:pic>
        <p:nvPicPr>
          <p:cNvPr id="14" name="Picture 13">
            <a:extLst>
              <a:ext uri="{FF2B5EF4-FFF2-40B4-BE49-F238E27FC236}">
                <a16:creationId xmlns:a16="http://schemas.microsoft.com/office/drawing/2014/main" id="{A369D852-40B8-66E6-91DB-8AFF4D9151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1008" y="2302845"/>
            <a:ext cx="6204236" cy="1720674"/>
          </a:xfrm>
          <a:prstGeom prst="rect">
            <a:avLst/>
          </a:prstGeom>
        </p:spPr>
      </p:pic>
      <p:sp>
        <p:nvSpPr>
          <p:cNvPr id="15" name="TextBox 14">
            <a:extLst>
              <a:ext uri="{FF2B5EF4-FFF2-40B4-BE49-F238E27FC236}">
                <a16:creationId xmlns:a16="http://schemas.microsoft.com/office/drawing/2014/main" id="{AEE087F2-62DF-E183-F39B-E93039C5E8F0}"/>
              </a:ext>
            </a:extLst>
          </p:cNvPr>
          <p:cNvSpPr txBox="1"/>
          <p:nvPr/>
        </p:nvSpPr>
        <p:spPr>
          <a:xfrm>
            <a:off x="6096000" y="4361577"/>
            <a:ext cx="5809125" cy="1477328"/>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pPr algn="ctr"/>
            <a:r>
              <a:rPr lang="en-US" dirty="0"/>
              <a:t>Non-zonal system survivability assessment much more labor intensive than for zonal survivability.</a:t>
            </a:r>
          </a:p>
          <a:p>
            <a:pPr algn="ctr"/>
            <a:r>
              <a:rPr lang="en-US" dirty="0"/>
              <a:t>Zonal survivability provides survivability via architecture.</a:t>
            </a:r>
          </a:p>
          <a:p>
            <a:pPr algn="ctr"/>
            <a:r>
              <a:rPr lang="en-US" dirty="0"/>
              <a:t>Non-zonal systems provide survivability via detail design and analysis.</a:t>
            </a:r>
          </a:p>
        </p:txBody>
      </p:sp>
    </p:spTree>
    <p:extLst>
      <p:ext uri="{BB962C8B-B14F-4D97-AF65-F5344CB8AC3E}">
        <p14:creationId xmlns:p14="http://schemas.microsoft.com/office/powerpoint/2010/main" val="357261842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5616</TotalTime>
  <Words>1415</Words>
  <Application>Microsoft Office PowerPoint</Application>
  <PresentationFormat>Widescreen</PresentationFormat>
  <Paragraphs>166</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1_Office Theme</vt:lpstr>
      <vt:lpstr>Power System Survivability Ship Electrical Distribution System Design  Revision of October 1, 2026</vt:lpstr>
      <vt:lpstr>Essential Questions</vt:lpstr>
      <vt:lpstr>Design Threats / Design Threat Outcomes</vt:lpstr>
      <vt:lpstr>Elements of survivability</vt:lpstr>
      <vt:lpstr>Zonal survivability</vt:lpstr>
      <vt:lpstr>Compartment Survivability</vt:lpstr>
      <vt:lpstr>Casualty Power Systems</vt:lpstr>
      <vt:lpstr>Dynamic Positioning</vt:lpstr>
      <vt:lpstr>Zone boundaries</vt:lpstr>
      <vt:lpstr>Evaluating zonal survivability</vt:lpstr>
      <vt:lpstr>Evaluating compartment survivability</vt:lpstr>
      <vt:lpstr>Evaluating non-zonal system survivability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System Survivability</dc:title>
  <dc:creator>Norbert Doerry</dc:creator>
  <cp:lastModifiedBy>Norbert Doerry</cp:lastModifiedBy>
  <cp:revision>71</cp:revision>
  <dcterms:created xsi:type="dcterms:W3CDTF">2025-04-03T12:58:23Z</dcterms:created>
  <dcterms:modified xsi:type="dcterms:W3CDTF">2026-10-01T23:42:45Z</dcterms:modified>
</cp:coreProperties>
</file>